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tiff" ContentType="image/tif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61" r:id="rId2"/>
    <p:sldId id="281" r:id="rId3"/>
    <p:sldId id="259" r:id="rId4"/>
    <p:sldId id="258" r:id="rId5"/>
    <p:sldId id="257" r:id="rId6"/>
    <p:sldId id="279" r:id="rId7"/>
    <p:sldId id="256" r:id="rId8"/>
    <p:sldId id="262" r:id="rId9"/>
    <p:sldId id="266" r:id="rId10"/>
    <p:sldId id="276" r:id="rId11"/>
    <p:sldId id="284" r:id="rId12"/>
    <p:sldId id="286" r:id="rId13"/>
    <p:sldId id="263" r:id="rId14"/>
    <p:sldId id="267" r:id="rId15"/>
    <p:sldId id="268"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94713" autoAdjust="0"/>
  </p:normalViewPr>
  <p:slideViewPr>
    <p:cSldViewPr>
      <p:cViewPr varScale="1">
        <p:scale>
          <a:sx n="110" d="100"/>
          <a:sy n="110" d="100"/>
        </p:scale>
        <p:origin x="-164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DC9002B-3B15-49C2-8653-C219AC39DB7B}" type="datetimeFigureOut">
              <a:rPr lang="en-US" smtClean="0"/>
              <a:pPr/>
              <a:t>1/5/2023</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9171FF3-3F48-4578-974A-D57E45AAD556}"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1 Introduction. My background is in scientific research, which can be perceived as very different from fine art, but there could be some overlaps. I’d like to use my photography and writing skills, maybe some others, to explore some themes in a fine art context.</a:t>
            </a:r>
            <a:endParaRPr lang="en-GB" dirty="0"/>
          </a:p>
        </p:txBody>
      </p:sp>
      <p:sp>
        <p:nvSpPr>
          <p:cNvPr id="4" name="Slide Number Placeholder 3"/>
          <p:cNvSpPr>
            <a:spLocks noGrp="1"/>
          </p:cNvSpPr>
          <p:nvPr>
            <p:ph type="sldNum" sz="quarter" idx="10"/>
          </p:nvPr>
        </p:nvSpPr>
        <p:spPr/>
        <p:txBody>
          <a:bodyPr/>
          <a:lstStyle/>
          <a:p>
            <a:fld id="{B9171FF3-3F48-4578-974A-D57E45AAD556}" type="slidenum">
              <a:rPr lang="en-GB" smtClean="0"/>
              <a:pPr/>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2. Possible Themes.  I have</a:t>
            </a:r>
            <a:r>
              <a:rPr lang="en-GB" baseline="0" dirty="0" smtClean="0"/>
              <a:t> always been fascinated by the concept of TIME in its various aspects and would like to explore some of them. My work will use a ’found object’, an old wallet of mine, and visits to the beach, as examples.</a:t>
            </a:r>
            <a:endParaRPr lang="en-GB" dirty="0"/>
          </a:p>
        </p:txBody>
      </p:sp>
      <p:sp>
        <p:nvSpPr>
          <p:cNvPr id="4" name="Slide Number Placeholder 3"/>
          <p:cNvSpPr>
            <a:spLocks noGrp="1"/>
          </p:cNvSpPr>
          <p:nvPr>
            <p:ph type="sldNum" sz="quarter" idx="10"/>
          </p:nvPr>
        </p:nvSpPr>
        <p:spPr/>
        <p:txBody>
          <a:bodyPr/>
          <a:lstStyle/>
          <a:p>
            <a:fld id="{B9171FF3-3F48-4578-974A-D57E45AAD556}" type="slidenum">
              <a:rPr lang="en-GB" smtClean="0"/>
              <a:pPr/>
              <a:t>2</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3. Practical Work.</a:t>
            </a:r>
            <a:r>
              <a:rPr lang="en-GB" baseline="0" dirty="0" smtClean="0"/>
              <a:t> Principally I use photography and photo-editing software to produce my images, then writing, possibly painting or ceramics, to portray the concepts in other ways. </a:t>
            </a:r>
            <a:endParaRPr lang="en-GB" dirty="0"/>
          </a:p>
        </p:txBody>
      </p:sp>
      <p:sp>
        <p:nvSpPr>
          <p:cNvPr id="4" name="Slide Number Placeholder 3"/>
          <p:cNvSpPr>
            <a:spLocks noGrp="1"/>
          </p:cNvSpPr>
          <p:nvPr>
            <p:ph type="sldNum" sz="quarter" idx="10"/>
          </p:nvPr>
        </p:nvSpPr>
        <p:spPr/>
        <p:txBody>
          <a:bodyPr/>
          <a:lstStyle/>
          <a:p>
            <a:fld id="{B9171FF3-3F48-4578-974A-D57E45AAD556}" type="slidenum">
              <a:rPr lang="en-GB" smtClean="0"/>
              <a:pPr/>
              <a:t>3</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4. The Wallet. An old wallet I found in a box in my roof space, contained objects from a particular time of my life in the mid-70s, when I was in Canada doing a MSc in Physics. Opening the wallet brought back many memories of that period.</a:t>
            </a:r>
            <a:endParaRPr lang="en-GB" dirty="0"/>
          </a:p>
        </p:txBody>
      </p:sp>
      <p:sp>
        <p:nvSpPr>
          <p:cNvPr id="4" name="Slide Number Placeholder 3"/>
          <p:cNvSpPr>
            <a:spLocks noGrp="1"/>
          </p:cNvSpPr>
          <p:nvPr>
            <p:ph type="sldNum" sz="quarter" idx="10"/>
          </p:nvPr>
        </p:nvSpPr>
        <p:spPr/>
        <p:txBody>
          <a:bodyPr/>
          <a:lstStyle/>
          <a:p>
            <a:fld id="{B9171FF3-3F48-4578-974A-D57E45AAD556}" type="slidenum">
              <a:rPr lang="en-GB" smtClean="0"/>
              <a:pPr/>
              <a:t>4</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5. Proust. Recovering the wallet reminded me of the scene in Proust’s ‘ A la </a:t>
            </a:r>
            <a:r>
              <a:rPr lang="en-GB" dirty="0" err="1" smtClean="0"/>
              <a:t>recherche</a:t>
            </a:r>
            <a:r>
              <a:rPr lang="en-GB" dirty="0" smtClean="0"/>
              <a:t> du temps </a:t>
            </a:r>
            <a:r>
              <a:rPr lang="en-GB" dirty="0" err="1" smtClean="0"/>
              <a:t>perdu</a:t>
            </a:r>
            <a:r>
              <a:rPr lang="en-GB" dirty="0" smtClean="0"/>
              <a:t>’, where the taste of </a:t>
            </a:r>
            <a:r>
              <a:rPr lang="en-GB" dirty="0" err="1" smtClean="0"/>
              <a:t>madelaines</a:t>
            </a:r>
            <a:r>
              <a:rPr lang="en-GB" dirty="0" smtClean="0"/>
              <a:t> brought back vivid memories of a former time, place and events when the</a:t>
            </a:r>
            <a:r>
              <a:rPr lang="en-GB" baseline="0" dirty="0" smtClean="0"/>
              <a:t> narrator had</a:t>
            </a:r>
            <a:r>
              <a:rPr lang="en-GB" dirty="0" smtClean="0"/>
              <a:t> been given the same cake by</a:t>
            </a:r>
            <a:r>
              <a:rPr lang="en-GB" baseline="0" dirty="0" smtClean="0"/>
              <a:t> an aunt.</a:t>
            </a:r>
            <a:endParaRPr lang="en-GB" dirty="0"/>
          </a:p>
        </p:txBody>
      </p:sp>
      <p:sp>
        <p:nvSpPr>
          <p:cNvPr id="4" name="Slide Number Placeholder 3"/>
          <p:cNvSpPr>
            <a:spLocks noGrp="1"/>
          </p:cNvSpPr>
          <p:nvPr>
            <p:ph type="sldNum" sz="quarter" idx="10"/>
          </p:nvPr>
        </p:nvSpPr>
        <p:spPr/>
        <p:txBody>
          <a:bodyPr/>
          <a:lstStyle/>
          <a:p>
            <a:fld id="{B9171FF3-3F48-4578-974A-D57E45AAD556}" type="slidenum">
              <a:rPr lang="en-GB" smtClean="0"/>
              <a:pPr/>
              <a:t>5</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6. </a:t>
            </a:r>
            <a:r>
              <a:rPr lang="en-GB" dirty="0" err="1" smtClean="0"/>
              <a:t>Pentax</a:t>
            </a:r>
            <a:r>
              <a:rPr lang="en-GB" dirty="0" smtClean="0"/>
              <a:t> H2 camera. I have an old camera, purchased at this time in Canada.</a:t>
            </a:r>
            <a:r>
              <a:rPr lang="en-GB" baseline="0" dirty="0" smtClean="0"/>
              <a:t> It’s a very simple camera, from a simpler era, and I’ve some photos taken at that time with it. I intend to do more with this camera, including images of the found object.</a:t>
            </a:r>
            <a:endParaRPr lang="en-GB" dirty="0"/>
          </a:p>
        </p:txBody>
      </p:sp>
      <p:sp>
        <p:nvSpPr>
          <p:cNvPr id="4" name="Slide Number Placeholder 3"/>
          <p:cNvSpPr>
            <a:spLocks noGrp="1"/>
          </p:cNvSpPr>
          <p:nvPr>
            <p:ph type="sldNum" sz="quarter" idx="10"/>
          </p:nvPr>
        </p:nvSpPr>
        <p:spPr/>
        <p:txBody>
          <a:bodyPr/>
          <a:lstStyle/>
          <a:p>
            <a:fld id="{B9171FF3-3F48-4578-974A-D57E45AAD556}" type="slidenum">
              <a:rPr lang="en-GB" smtClean="0"/>
              <a:pPr/>
              <a:t>6</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7. Georges </a:t>
            </a:r>
            <a:r>
              <a:rPr lang="en-GB" dirty="0" err="1" smtClean="0"/>
              <a:t>Perec</a:t>
            </a:r>
            <a:r>
              <a:rPr lang="en-GB" dirty="0" smtClean="0"/>
              <a:t>. I first heard of Georges </a:t>
            </a:r>
            <a:r>
              <a:rPr lang="en-GB" dirty="0" err="1" smtClean="0"/>
              <a:t>Perec</a:t>
            </a:r>
            <a:r>
              <a:rPr lang="en-GB" dirty="0" smtClean="0"/>
              <a:t>, a French-Polish, award-wining artist, on week 3 of this course and he speaks to me on many levels. Writing is his art and he has written  on the need to observe, the everyday, the mundane, the infra-ordinary. Also he has written on the value of memories and on close communities.</a:t>
            </a:r>
            <a:endParaRPr lang="en-GB" dirty="0"/>
          </a:p>
        </p:txBody>
      </p:sp>
      <p:sp>
        <p:nvSpPr>
          <p:cNvPr id="4" name="Slide Number Placeholder 3"/>
          <p:cNvSpPr>
            <a:spLocks noGrp="1"/>
          </p:cNvSpPr>
          <p:nvPr>
            <p:ph type="sldNum" sz="quarter" idx="10"/>
          </p:nvPr>
        </p:nvSpPr>
        <p:spPr/>
        <p:txBody>
          <a:bodyPr/>
          <a:lstStyle/>
          <a:p>
            <a:fld id="{B9171FF3-3F48-4578-974A-D57E45AAD556}" type="slidenum">
              <a:rPr lang="en-GB" smtClean="0"/>
              <a:pPr/>
              <a:t>7</a:t>
            </a:fld>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8. Dali.</a:t>
            </a:r>
            <a:r>
              <a:rPr lang="en-GB" baseline="0" dirty="0" smtClean="0"/>
              <a:t> The Persistence of Memory, Dali, 1931. The painting shows melted clocks and a featureless sea. This possibly refers to </a:t>
            </a:r>
            <a:r>
              <a:rPr lang="en-GB" sz="1200" b="0" i="0" kern="1200" baseline="0" dirty="0" smtClean="0">
                <a:solidFill>
                  <a:schemeClr val="tx1"/>
                </a:solidFill>
                <a:latin typeface="+mn-lt"/>
                <a:ea typeface="+mn-ea"/>
                <a:cs typeface="+mn-cs"/>
              </a:rPr>
              <a:t>some </a:t>
            </a:r>
            <a:r>
              <a:rPr lang="en-GB" sz="1200" b="0" i="0" kern="1200" dirty="0" smtClean="0">
                <a:solidFill>
                  <a:schemeClr val="tx1"/>
                </a:solidFill>
                <a:latin typeface="+mn-lt"/>
                <a:ea typeface="+mn-ea"/>
                <a:cs typeface="+mn-cs"/>
              </a:rPr>
              <a:t>of the scientific advances at the time. Described by the artist as being like Camembert melting in the sun, the watches depicted are thought to symbolize Einstein’s Theory of Relativity, concerning the distortion of time and space. The dreamlike beach scenery becomes a serene Surreal landscape, outside of the confines of time and space. Ref.: https://blog.artsper.com/en/get-inspired/10-famous-works-of-beach-art-from-throughout-art-history/</a:t>
            </a:r>
            <a:endParaRPr lang="en-GB" dirty="0"/>
          </a:p>
        </p:txBody>
      </p:sp>
      <p:sp>
        <p:nvSpPr>
          <p:cNvPr id="4" name="Slide Number Placeholder 3"/>
          <p:cNvSpPr>
            <a:spLocks noGrp="1"/>
          </p:cNvSpPr>
          <p:nvPr>
            <p:ph type="sldNum" sz="quarter" idx="10"/>
          </p:nvPr>
        </p:nvSpPr>
        <p:spPr/>
        <p:txBody>
          <a:bodyPr/>
          <a:lstStyle/>
          <a:p>
            <a:fld id="{B9171FF3-3F48-4578-974A-D57E45AAD556}" type="slidenum">
              <a:rPr lang="en-GB" smtClean="0"/>
              <a:pPr/>
              <a:t>8</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9. Time and Human aging. I’m interested in another aspect of time and how humans start out with no past, very large (potential) future and lots of action in the present. At the end of our lives, memories are at the maximum,</a:t>
            </a:r>
            <a:r>
              <a:rPr lang="en-GB" baseline="0" dirty="0" smtClean="0"/>
              <a:t> plans and actions are at a minimum.; and away from these extremes</a:t>
            </a:r>
            <a:endParaRPr lang="en-GB" dirty="0"/>
          </a:p>
        </p:txBody>
      </p:sp>
      <p:sp>
        <p:nvSpPr>
          <p:cNvPr id="4" name="Slide Number Placeholder 3"/>
          <p:cNvSpPr>
            <a:spLocks noGrp="1"/>
          </p:cNvSpPr>
          <p:nvPr>
            <p:ph type="sldNum" sz="quarter" idx="10"/>
          </p:nvPr>
        </p:nvSpPr>
        <p:spPr/>
        <p:txBody>
          <a:bodyPr/>
          <a:lstStyle/>
          <a:p>
            <a:fld id="{B9171FF3-3F48-4578-974A-D57E45AAD556}" type="slidenum">
              <a:rPr lang="en-GB" smtClean="0"/>
              <a:pPr/>
              <a:t>9</a:t>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10. The wallet and Time. This wallet and its contents embody a slice of time for me,</a:t>
            </a:r>
            <a:r>
              <a:rPr lang="en-GB" baseline="0" dirty="0" smtClean="0"/>
              <a:t> 1975 to 1978, in Canada doing my MSc in Physics at Brock university in St. </a:t>
            </a:r>
            <a:r>
              <a:rPr lang="en-GB" baseline="0" dirty="0" err="1" smtClean="0"/>
              <a:t>Catharines</a:t>
            </a:r>
            <a:r>
              <a:rPr lang="en-GB" baseline="0" dirty="0" smtClean="0"/>
              <a:t>. They are all mundane objects, ‘infra-ordinary’, as </a:t>
            </a:r>
            <a:r>
              <a:rPr lang="en-GB" baseline="0" dirty="0" err="1" smtClean="0"/>
              <a:t>Perec</a:t>
            </a:r>
            <a:r>
              <a:rPr lang="en-GB" baseline="0" dirty="0" smtClean="0"/>
              <a:t> would say, but merit closer attention. Each has its significance to me, recalling memories. The objects decay slowly with time and my memories alter as I age and develop.</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 </a:t>
            </a:r>
            <a:endParaRPr lang="en-GB" dirty="0"/>
          </a:p>
        </p:txBody>
      </p:sp>
      <p:sp>
        <p:nvSpPr>
          <p:cNvPr id="4" name="Slide Number Placeholder 3"/>
          <p:cNvSpPr>
            <a:spLocks noGrp="1"/>
          </p:cNvSpPr>
          <p:nvPr>
            <p:ph type="sldNum" sz="quarter" idx="10"/>
          </p:nvPr>
        </p:nvSpPr>
        <p:spPr/>
        <p:txBody>
          <a:bodyPr/>
          <a:lstStyle/>
          <a:p>
            <a:fld id="{B9171FF3-3F48-4578-974A-D57E45AAD556}" type="slidenum">
              <a:rPr lang="en-GB" smtClean="0"/>
              <a:pPr/>
              <a:t>10</a:t>
            </a:fld>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11.  On the beach with the dogs. When I go to the beach with the dogs, I see them enjoying the present time. For them, unlike me, there is no past and no future,</a:t>
            </a:r>
            <a:r>
              <a:rPr lang="en-GB" baseline="0" dirty="0" smtClean="0"/>
              <a:t> just NOW. I am a bundle of memories and reflections; actions, external events and accidents; plans, hopes, regrets and dreams. My </a:t>
            </a:r>
            <a:r>
              <a:rPr lang="en-GB" baseline="0" dirty="0" err="1" smtClean="0"/>
              <a:t>conscous</a:t>
            </a:r>
            <a:r>
              <a:rPr lang="en-GB" baseline="0" dirty="0" smtClean="0"/>
              <a:t> mind seems to sync with the dogs for a while, and I relax. </a:t>
            </a:r>
            <a:r>
              <a:rPr lang="en-GB" dirty="0" smtClean="0"/>
              <a:t>When I leave home for a </a:t>
            </a:r>
            <a:r>
              <a:rPr lang="en-GB" dirty="0" err="1" smtClean="0"/>
              <a:t>photoshoot</a:t>
            </a:r>
            <a:r>
              <a:rPr lang="en-GB" dirty="0" smtClean="0"/>
              <a:t> on the beach at sunrise with my dogs, my surroundings will be dark and quiet. As we near the beach, the dogs will know where we are and become excited. I’ll pick up on their anticipation.</a:t>
            </a:r>
          </a:p>
          <a:p>
            <a:r>
              <a:rPr lang="en-GB" dirty="0" smtClean="0"/>
              <a:t>On the beach I’ll be excited too. The light changes very quickly from darkness to pre-dawn, dawn and then sunrise. There may be reflections of the clouds on the wet sand. Often I will paddle. The movement of the sea depends on the phase of the tide and the wind speed. My dogs will chase any birds on the sand. All of these elements, light, sea, birds and dogs, are in constant flux and I enjoy trying to capture the essence of the dance. My senses are heightened, I’m in the moment, I’m happy.</a:t>
            </a:r>
          </a:p>
          <a:p>
            <a:endParaRPr lang="en-GB" dirty="0"/>
          </a:p>
        </p:txBody>
      </p:sp>
      <p:sp>
        <p:nvSpPr>
          <p:cNvPr id="4" name="Slide Number Placeholder 3"/>
          <p:cNvSpPr>
            <a:spLocks noGrp="1"/>
          </p:cNvSpPr>
          <p:nvPr>
            <p:ph type="sldNum" sz="quarter" idx="10"/>
          </p:nvPr>
        </p:nvSpPr>
        <p:spPr/>
        <p:txBody>
          <a:bodyPr/>
          <a:lstStyle/>
          <a:p>
            <a:fld id="{B9171FF3-3F48-4578-974A-D57E45AAD556}" type="slidenum">
              <a:rPr lang="en-GB" smtClean="0"/>
              <a:pPr/>
              <a:t>11</a:t>
            </a:fld>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12. Beach and Time. So many factors</a:t>
            </a:r>
            <a:r>
              <a:rPr lang="en-GB" baseline="0" dirty="0" smtClean="0"/>
              <a:t> on a beach that change with time can be investigated by photography. Times of day, such as sunrise, golden hour and night. Others, such as tides, water movements, waves, sand patterns and abstracts can also be captured.</a:t>
            </a:r>
            <a:endParaRPr lang="en-GB" dirty="0"/>
          </a:p>
        </p:txBody>
      </p:sp>
      <p:sp>
        <p:nvSpPr>
          <p:cNvPr id="4" name="Slide Number Placeholder 3"/>
          <p:cNvSpPr>
            <a:spLocks noGrp="1"/>
          </p:cNvSpPr>
          <p:nvPr>
            <p:ph type="sldNum" sz="quarter" idx="10"/>
          </p:nvPr>
        </p:nvSpPr>
        <p:spPr/>
        <p:txBody>
          <a:bodyPr/>
          <a:lstStyle/>
          <a:p>
            <a:fld id="{B9171FF3-3F48-4578-974A-D57E45AAD556}" type="slidenum">
              <a:rPr lang="en-GB" smtClean="0"/>
              <a:pPr/>
              <a:t>12</a:t>
            </a:fld>
            <a:endParaRPr lang="en-GB"/>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13. Context – how does it fit with the world of art? This work complies with that of </a:t>
            </a:r>
            <a:r>
              <a:rPr lang="en-GB" dirty="0" err="1" smtClean="0"/>
              <a:t>Perec’s</a:t>
            </a:r>
            <a:r>
              <a:rPr lang="en-GB" dirty="0" smtClean="0"/>
              <a:t> well-respected investigations of the infra-ordinary, of memories and changes with time. Art with a beach and time theme is well-known,</a:t>
            </a:r>
            <a:r>
              <a:rPr lang="en-GB" baseline="0" dirty="0" smtClean="0"/>
              <a:t> for example Lake Lucerne by Turner in 1802,  the Monk by the Sea by Caspar David Friedrich in 1808-10 and, off course, Dali’s Persistence of Memory, 1931.</a:t>
            </a:r>
            <a:endParaRPr lang="en-GB" dirty="0"/>
          </a:p>
        </p:txBody>
      </p:sp>
      <p:sp>
        <p:nvSpPr>
          <p:cNvPr id="4" name="Slide Number Placeholder 3"/>
          <p:cNvSpPr>
            <a:spLocks noGrp="1"/>
          </p:cNvSpPr>
          <p:nvPr>
            <p:ph type="sldNum" sz="quarter" idx="10"/>
          </p:nvPr>
        </p:nvSpPr>
        <p:spPr/>
        <p:txBody>
          <a:bodyPr/>
          <a:lstStyle/>
          <a:p>
            <a:fld id="{B9171FF3-3F48-4578-974A-D57E45AAD556}" type="slidenum">
              <a:rPr lang="en-GB" smtClean="0"/>
              <a:pPr/>
              <a:t>13</a:t>
            </a:fld>
            <a:endParaRPr lang="en-GB"/>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14. Bibliography.</a:t>
            </a:r>
            <a:endParaRPr lang="en-GB" dirty="0"/>
          </a:p>
        </p:txBody>
      </p:sp>
      <p:sp>
        <p:nvSpPr>
          <p:cNvPr id="4" name="Slide Number Placeholder 3"/>
          <p:cNvSpPr>
            <a:spLocks noGrp="1"/>
          </p:cNvSpPr>
          <p:nvPr>
            <p:ph type="sldNum" sz="quarter" idx="10"/>
          </p:nvPr>
        </p:nvSpPr>
        <p:spPr/>
        <p:txBody>
          <a:bodyPr/>
          <a:lstStyle/>
          <a:p>
            <a:fld id="{B9171FF3-3F48-4578-974A-D57E45AAD556}" type="slidenum">
              <a:rPr lang="en-GB" smtClean="0"/>
              <a:pPr/>
              <a:t>14</a:t>
            </a:fld>
            <a:endParaRPr lang="en-GB"/>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15. Future Work – Time and ...  I intend to pursue initially the effect of time on a found object,  a location  (the beach) and its interaction of science and art in the areas</a:t>
            </a:r>
            <a:r>
              <a:rPr lang="en-GB" baseline="0" dirty="0" smtClean="0"/>
              <a:t> of entropy and quantum mechanics. I will probably home in on one or other of these themes as the arrow of time takes me forward.</a:t>
            </a:r>
            <a:endParaRPr lang="en-GB" dirty="0"/>
          </a:p>
        </p:txBody>
      </p:sp>
      <p:sp>
        <p:nvSpPr>
          <p:cNvPr id="4" name="Slide Number Placeholder 3"/>
          <p:cNvSpPr>
            <a:spLocks noGrp="1"/>
          </p:cNvSpPr>
          <p:nvPr>
            <p:ph type="sldNum" sz="quarter" idx="10"/>
          </p:nvPr>
        </p:nvSpPr>
        <p:spPr/>
        <p:txBody>
          <a:bodyPr/>
          <a:lstStyle/>
          <a:p>
            <a:fld id="{B9171FF3-3F48-4578-974A-D57E45AAD556}" type="slidenum">
              <a:rPr lang="en-GB" smtClean="0"/>
              <a:pPr/>
              <a:t>15</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3E6F3DBC-11F3-4571-BE81-3D50B2356898}" type="datetimeFigureOut">
              <a:rPr lang="en-US" smtClean="0"/>
              <a:pPr/>
              <a:t>1/5/2023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D59F248-DD43-4E0D-903F-9A04DC497036}" type="slidenum">
              <a:rPr lang="en-GB" smtClean="0"/>
              <a:pPr/>
              <a:t>‹#›</a:t>
            </a:fld>
            <a:endParaRPr lang="en-GB"/>
          </a:p>
        </p:txBody>
      </p:sp>
    </p:spTree>
  </p:cSld>
  <p:clrMapOvr>
    <a:masterClrMapping/>
  </p:clrMapOvr>
  <p:transition advClick="0" advTm="2000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E6F3DBC-11F3-4571-BE81-3D50B2356898}" type="datetimeFigureOut">
              <a:rPr lang="en-US" smtClean="0"/>
              <a:pPr/>
              <a:t>1/5/2023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D59F248-DD43-4E0D-903F-9A04DC497036}" type="slidenum">
              <a:rPr lang="en-GB" smtClean="0"/>
              <a:pPr/>
              <a:t>‹#›</a:t>
            </a:fld>
            <a:endParaRPr lang="en-GB"/>
          </a:p>
        </p:txBody>
      </p:sp>
    </p:spTree>
  </p:cSld>
  <p:clrMapOvr>
    <a:masterClrMapping/>
  </p:clrMapOvr>
  <p:transition advClick="0" advTm="2000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E6F3DBC-11F3-4571-BE81-3D50B2356898}" type="datetimeFigureOut">
              <a:rPr lang="en-US" smtClean="0"/>
              <a:pPr/>
              <a:t>1/5/2023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D59F248-DD43-4E0D-903F-9A04DC497036}" type="slidenum">
              <a:rPr lang="en-GB" smtClean="0"/>
              <a:pPr/>
              <a:t>‹#›</a:t>
            </a:fld>
            <a:endParaRPr lang="en-GB"/>
          </a:p>
        </p:txBody>
      </p:sp>
    </p:spTree>
  </p:cSld>
  <p:clrMapOvr>
    <a:masterClrMapping/>
  </p:clrMapOvr>
  <p:transition advClick="0" advTm="2000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E6F3DBC-11F3-4571-BE81-3D50B2356898}" type="datetimeFigureOut">
              <a:rPr lang="en-US" smtClean="0"/>
              <a:pPr/>
              <a:t>1/5/2023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D59F248-DD43-4E0D-903F-9A04DC497036}" type="slidenum">
              <a:rPr lang="en-GB" smtClean="0"/>
              <a:pPr/>
              <a:t>‹#›</a:t>
            </a:fld>
            <a:endParaRPr lang="en-GB"/>
          </a:p>
        </p:txBody>
      </p:sp>
    </p:spTree>
  </p:cSld>
  <p:clrMapOvr>
    <a:masterClrMapping/>
  </p:clrMapOvr>
  <p:transition advClick="0" advTm="2000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3E6F3DBC-11F3-4571-BE81-3D50B2356898}" type="datetimeFigureOut">
              <a:rPr lang="en-US" smtClean="0"/>
              <a:pPr/>
              <a:t>1/5/2023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D59F248-DD43-4E0D-903F-9A04DC497036}" type="slidenum">
              <a:rPr lang="en-GB" smtClean="0"/>
              <a:pPr/>
              <a:t>‹#›</a:t>
            </a:fld>
            <a:endParaRPr lang="en-GB"/>
          </a:p>
        </p:txBody>
      </p:sp>
    </p:spTree>
  </p:cSld>
  <p:clrMapOvr>
    <a:masterClrMapping/>
  </p:clrMapOvr>
  <p:transition advClick="0" advTm="2000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3E6F3DBC-11F3-4571-BE81-3D50B2356898}" type="datetimeFigureOut">
              <a:rPr lang="en-US" smtClean="0"/>
              <a:pPr/>
              <a:t>1/5/2023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D59F248-DD43-4E0D-903F-9A04DC497036}" type="slidenum">
              <a:rPr lang="en-GB" smtClean="0"/>
              <a:pPr/>
              <a:t>‹#›</a:t>
            </a:fld>
            <a:endParaRPr lang="en-GB"/>
          </a:p>
        </p:txBody>
      </p:sp>
    </p:spTree>
  </p:cSld>
  <p:clrMapOvr>
    <a:masterClrMapping/>
  </p:clrMapOvr>
  <p:transition advClick="0" advTm="2000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6F3DBC-11F3-4571-BE81-3D50B2356898}" type="datetimeFigureOut">
              <a:rPr lang="en-US" smtClean="0"/>
              <a:pPr/>
              <a:t>1/5/2023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D59F248-DD43-4E0D-903F-9A04DC497036}" type="slidenum">
              <a:rPr lang="en-GB" smtClean="0"/>
              <a:pPr/>
              <a:t>‹#›</a:t>
            </a:fld>
            <a:endParaRPr lang="en-GB"/>
          </a:p>
        </p:txBody>
      </p:sp>
    </p:spTree>
  </p:cSld>
  <p:clrMapOvr>
    <a:masterClrMapping/>
  </p:clrMapOvr>
  <p:transition advClick="0" advTm="2000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6F3DBC-11F3-4571-BE81-3D50B2356898}" type="datetimeFigureOut">
              <a:rPr lang="en-US" smtClean="0"/>
              <a:pPr/>
              <a:t>1/5/2023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D59F248-DD43-4E0D-903F-9A04DC497036}" type="slidenum">
              <a:rPr lang="en-GB" smtClean="0"/>
              <a:pPr/>
              <a:t>‹#›</a:t>
            </a:fld>
            <a:endParaRPr lang="en-GB"/>
          </a:p>
        </p:txBody>
      </p:sp>
    </p:spTree>
  </p:cSld>
  <p:clrMapOvr>
    <a:masterClrMapping/>
  </p:clrMapOvr>
  <p:transition advClick="0" advTm="2000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6F3DBC-11F3-4571-BE81-3D50B2356898}" type="datetimeFigureOut">
              <a:rPr lang="en-US" smtClean="0"/>
              <a:pPr/>
              <a:t>1/5/2023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D59F248-DD43-4E0D-903F-9A04DC497036}" type="slidenum">
              <a:rPr lang="en-GB" smtClean="0"/>
              <a:pPr/>
              <a:t>‹#›</a:t>
            </a:fld>
            <a:endParaRPr lang="en-GB"/>
          </a:p>
        </p:txBody>
      </p:sp>
    </p:spTree>
  </p:cSld>
  <p:clrMapOvr>
    <a:masterClrMapping/>
  </p:clrMapOvr>
  <p:transition advClick="0" advTm="2000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E6F3DBC-11F3-4571-BE81-3D50B2356898}" type="datetimeFigureOut">
              <a:rPr lang="en-US" smtClean="0"/>
              <a:pPr/>
              <a:t>1/5/2023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D59F248-DD43-4E0D-903F-9A04DC497036}" type="slidenum">
              <a:rPr lang="en-GB" smtClean="0"/>
              <a:pPr/>
              <a:t>‹#›</a:t>
            </a:fld>
            <a:endParaRPr lang="en-GB"/>
          </a:p>
        </p:txBody>
      </p:sp>
    </p:spTree>
  </p:cSld>
  <p:clrMapOvr>
    <a:masterClrMapping/>
  </p:clrMapOvr>
  <p:transition advClick="0" advTm="2000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E6F3DBC-11F3-4571-BE81-3D50B2356898}" type="datetimeFigureOut">
              <a:rPr lang="en-US" smtClean="0"/>
              <a:pPr/>
              <a:t>1/5/2023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D59F248-DD43-4E0D-903F-9A04DC497036}" type="slidenum">
              <a:rPr lang="en-GB" smtClean="0"/>
              <a:pPr/>
              <a:t>‹#›</a:t>
            </a:fld>
            <a:endParaRPr lang="en-GB"/>
          </a:p>
        </p:txBody>
      </p:sp>
    </p:spTree>
  </p:cSld>
  <p:clrMapOvr>
    <a:masterClrMapping/>
  </p:clrMapOvr>
  <p:transition advClick="0" advTm="2000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6F3DBC-11F3-4571-BE81-3D50B2356898}" type="datetimeFigureOut">
              <a:rPr lang="en-US" smtClean="0"/>
              <a:pPr/>
              <a:t>1/5/2023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59F248-DD43-4E0D-903F-9A04DC497036}"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advClick="0" advTm="2000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14.tiff"/><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tiff"/><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21.jpeg"/><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jpeg"/><Relationship Id="rId7" Type="http://schemas.openxmlformats.org/officeDocument/2006/relationships/image" Target="../media/image26.jpeg"/><Relationship Id="rId12" Type="http://schemas.openxmlformats.org/officeDocument/2006/relationships/image" Target="../media/image31.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5.jpeg"/><Relationship Id="rId11" Type="http://schemas.openxmlformats.org/officeDocument/2006/relationships/image" Target="../media/image30.jpeg"/><Relationship Id="rId5" Type="http://schemas.openxmlformats.org/officeDocument/2006/relationships/image" Target="../media/image24.jpeg"/><Relationship Id="rId10" Type="http://schemas.openxmlformats.org/officeDocument/2006/relationships/image" Target="../media/image29.jpeg"/><Relationship Id="rId4" Type="http://schemas.openxmlformats.org/officeDocument/2006/relationships/image" Target="../media/image23.jpeg"/><Relationship Id="rId9" Type="http://schemas.openxmlformats.org/officeDocument/2006/relationships/image" Target="../media/image28.jpeg"/></Relationships>
</file>

<file path=ppt/slides/_rels/slide11.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36.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12.xml.rels><?xml version="1.0" encoding="UTF-8" standalone="yes"?>
<Relationships xmlns="http://schemas.openxmlformats.org/package/2006/relationships"><Relationship Id="rId8" Type="http://schemas.openxmlformats.org/officeDocument/2006/relationships/image" Target="../media/image42.jpeg"/><Relationship Id="rId13" Type="http://schemas.openxmlformats.org/officeDocument/2006/relationships/image" Target="../media/image47.jpeg"/><Relationship Id="rId3" Type="http://schemas.openxmlformats.org/officeDocument/2006/relationships/image" Target="../media/image37.jpeg"/><Relationship Id="rId7" Type="http://schemas.openxmlformats.org/officeDocument/2006/relationships/image" Target="../media/image41.jpeg"/><Relationship Id="rId12" Type="http://schemas.openxmlformats.org/officeDocument/2006/relationships/image" Target="../media/image46.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0.jpeg"/><Relationship Id="rId11" Type="http://schemas.openxmlformats.org/officeDocument/2006/relationships/image" Target="../media/image45.jpeg"/><Relationship Id="rId5" Type="http://schemas.openxmlformats.org/officeDocument/2006/relationships/image" Target="../media/image39.jpeg"/><Relationship Id="rId10" Type="http://schemas.openxmlformats.org/officeDocument/2006/relationships/image" Target="../media/image44.jpeg"/><Relationship Id="rId4" Type="http://schemas.openxmlformats.org/officeDocument/2006/relationships/image" Target="../media/image38.jpeg"/><Relationship Id="rId9" Type="http://schemas.openxmlformats.org/officeDocument/2006/relationships/image" Target="../media/image43.jpeg"/></Relationships>
</file>

<file path=ppt/slides/_rels/slide1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hyperlink" Target="https://iitcoa3rdyr.files.wordpress.com/2014/09/perec_readings.pdf" TargetMode="External"/><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zeolites.jpg"/>
          <p:cNvPicPr>
            <a:picLocks noChangeAspect="1"/>
          </p:cNvPicPr>
          <p:nvPr/>
        </p:nvPicPr>
        <p:blipFill>
          <a:blip r:embed="rId3" cstate="print"/>
          <a:stretch>
            <a:fillRect/>
          </a:stretch>
        </p:blipFill>
        <p:spPr>
          <a:xfrm>
            <a:off x="299914" y="620688"/>
            <a:ext cx="4064617" cy="5808708"/>
          </a:xfrm>
          <a:prstGeom prst="rect">
            <a:avLst/>
          </a:prstGeom>
        </p:spPr>
      </p:pic>
      <p:pic>
        <p:nvPicPr>
          <p:cNvPr id="3" name="Picture 2" descr="dechanneling.jpg"/>
          <p:cNvPicPr>
            <a:picLocks noChangeAspect="1"/>
          </p:cNvPicPr>
          <p:nvPr/>
        </p:nvPicPr>
        <p:blipFill>
          <a:blip r:embed="rId4" cstate="print"/>
          <a:stretch>
            <a:fillRect/>
          </a:stretch>
        </p:blipFill>
        <p:spPr>
          <a:xfrm>
            <a:off x="4857752" y="620688"/>
            <a:ext cx="3876008" cy="5864350"/>
          </a:xfrm>
          <a:prstGeom prst="rect">
            <a:avLst/>
          </a:prstGeom>
        </p:spPr>
      </p:pic>
      <p:pic>
        <p:nvPicPr>
          <p:cNvPr id="2" name="Picture 1" descr="cavendish-lab.jpg"/>
          <p:cNvPicPr>
            <a:picLocks noChangeAspect="1"/>
          </p:cNvPicPr>
          <p:nvPr/>
        </p:nvPicPr>
        <p:blipFill>
          <a:blip r:embed="rId5" cstate="print"/>
          <a:stretch>
            <a:fillRect/>
          </a:stretch>
        </p:blipFill>
        <p:spPr>
          <a:xfrm>
            <a:off x="2123728" y="2420888"/>
            <a:ext cx="4825390" cy="3995728"/>
          </a:xfrm>
          <a:prstGeom prst="rect">
            <a:avLst/>
          </a:prstGeom>
        </p:spPr>
      </p:pic>
      <p:sp>
        <p:nvSpPr>
          <p:cNvPr id="5" name="TextBox 4"/>
          <p:cNvSpPr txBox="1"/>
          <p:nvPr/>
        </p:nvSpPr>
        <p:spPr>
          <a:xfrm>
            <a:off x="2555776" y="188640"/>
            <a:ext cx="3888432" cy="461665"/>
          </a:xfrm>
          <a:prstGeom prst="rect">
            <a:avLst/>
          </a:prstGeom>
          <a:noFill/>
        </p:spPr>
        <p:txBody>
          <a:bodyPr wrap="square" rtlCol="0">
            <a:spAutoFit/>
          </a:bodyPr>
          <a:lstStyle/>
          <a:p>
            <a:r>
              <a:rPr lang="en-GB" sz="2400" dirty="0" smtClean="0"/>
              <a:t>1 Introduction - my old life</a:t>
            </a:r>
            <a:endParaRPr lang="en-GB" sz="2400" dirty="0">
              <a:latin typeface="+mj-lt"/>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4032"/>
          </a:xfrm>
        </p:spPr>
        <p:txBody>
          <a:bodyPr>
            <a:normAutofit/>
          </a:bodyPr>
          <a:lstStyle/>
          <a:p>
            <a:r>
              <a:rPr lang="en-GB" sz="3200" dirty="0" smtClean="0"/>
              <a:t>2. Possible Themes –Time and ...</a:t>
            </a:r>
            <a:endParaRPr lang="en-GB" sz="3200" dirty="0"/>
          </a:p>
        </p:txBody>
      </p:sp>
      <p:sp>
        <p:nvSpPr>
          <p:cNvPr id="3" name="Content Placeholder 2"/>
          <p:cNvSpPr>
            <a:spLocks noGrp="1"/>
          </p:cNvSpPr>
          <p:nvPr>
            <p:ph idx="1"/>
          </p:nvPr>
        </p:nvSpPr>
        <p:spPr>
          <a:xfrm>
            <a:off x="428596" y="1214422"/>
            <a:ext cx="8229600" cy="4525963"/>
          </a:xfrm>
        </p:spPr>
        <p:txBody>
          <a:bodyPr>
            <a:normAutofit fontScale="85000" lnSpcReduction="10000"/>
          </a:bodyPr>
          <a:lstStyle/>
          <a:p>
            <a:pPr>
              <a:lnSpc>
                <a:spcPct val="150000"/>
              </a:lnSpc>
              <a:buNone/>
            </a:pPr>
            <a:r>
              <a:rPr lang="en-GB" sz="2600" dirty="0"/>
              <a:t>I was very interested in the concept of time. I couldn’t get my head round Einstein’s interpretation in his relativity papers. I recall sitting in a park beside Wembley library, watching squirrels and wondering about how they would appear in a time frame travelling at 9/10ths of the speed of light, then going home and listening to Pink Floyd’s Time </a:t>
            </a:r>
            <a:r>
              <a:rPr lang="en-GB" sz="2600" dirty="0" smtClean="0"/>
              <a:t>from </a:t>
            </a:r>
            <a:r>
              <a:rPr lang="en-GB" sz="2600" dirty="0"/>
              <a:t>‘Dark Side of the Moon’ , </a:t>
            </a:r>
            <a:endParaRPr lang="en-GB" sz="2600" dirty="0" smtClean="0"/>
          </a:p>
          <a:p>
            <a:pPr>
              <a:lnSpc>
                <a:spcPct val="150000"/>
              </a:lnSpc>
              <a:buNone/>
            </a:pPr>
            <a:r>
              <a:rPr lang="en-GB" sz="2600" dirty="0" smtClean="0"/>
              <a:t>“</a:t>
            </a:r>
            <a:r>
              <a:rPr lang="en-GB" sz="2600" dirty="0"/>
              <a:t>Ticking away the moments that make up a dull day, </a:t>
            </a:r>
            <a:endParaRPr lang="en-GB" sz="2600" dirty="0" smtClean="0"/>
          </a:p>
          <a:p>
            <a:pPr>
              <a:lnSpc>
                <a:spcPct val="150000"/>
              </a:lnSpc>
              <a:buNone/>
            </a:pPr>
            <a:r>
              <a:rPr lang="en-GB" sz="2600" dirty="0" smtClean="0"/>
              <a:t>You </a:t>
            </a:r>
            <a:r>
              <a:rPr lang="en-GB" sz="2600" dirty="0"/>
              <a:t>fritter and waste the hours in an offhand way</a:t>
            </a:r>
            <a:r>
              <a:rPr lang="en-GB" sz="2600" dirty="0" smtClean="0"/>
              <a:t>”.</a:t>
            </a:r>
          </a:p>
          <a:p>
            <a:pPr>
              <a:lnSpc>
                <a:spcPct val="150000"/>
              </a:lnSpc>
              <a:buNone/>
            </a:pPr>
            <a:r>
              <a:rPr lang="en-GB" sz="2600" dirty="0" smtClean="0"/>
              <a:t> </a:t>
            </a:r>
            <a:r>
              <a:rPr lang="en-GB" sz="2600" dirty="0"/>
              <a:t>How do these fit together?</a:t>
            </a:r>
          </a:p>
          <a:p>
            <a:endParaRPr lang="en-GB" dirty="0"/>
          </a:p>
        </p:txBody>
      </p:sp>
      <p:pic>
        <p:nvPicPr>
          <p:cNvPr id="4" name="Picture 3" descr="pink-floyd.jpg"/>
          <p:cNvPicPr>
            <a:picLocks noChangeAspect="1"/>
          </p:cNvPicPr>
          <p:nvPr/>
        </p:nvPicPr>
        <p:blipFill>
          <a:blip r:embed="rId3" cstate="print"/>
          <a:stretch>
            <a:fillRect/>
          </a:stretch>
        </p:blipFill>
        <p:spPr>
          <a:xfrm>
            <a:off x="6588224" y="4221088"/>
            <a:ext cx="2443837" cy="2448272"/>
          </a:xfrm>
          <a:prstGeom prst="rect">
            <a:avLst/>
          </a:prstGeom>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Venice 2019 5D + 7D 465.JPG"/>
          <p:cNvPicPr>
            <a:picLocks noChangeAspect="1"/>
          </p:cNvPicPr>
          <p:nvPr/>
        </p:nvPicPr>
        <p:blipFill>
          <a:blip r:embed="rId3" cstate="print"/>
          <a:stretch>
            <a:fillRect/>
          </a:stretch>
        </p:blipFill>
        <p:spPr>
          <a:xfrm>
            <a:off x="611560" y="932722"/>
            <a:ext cx="7744916" cy="5163277"/>
          </a:xfrm>
          <a:prstGeom prst="rect">
            <a:avLst/>
          </a:prstGeom>
        </p:spPr>
      </p:pic>
      <p:pic>
        <p:nvPicPr>
          <p:cNvPr id="2" name="Picture 1" descr="photoshop.jpg"/>
          <p:cNvPicPr>
            <a:picLocks noChangeAspect="1"/>
          </p:cNvPicPr>
          <p:nvPr/>
        </p:nvPicPr>
        <p:blipFill>
          <a:blip r:embed="rId4" cstate="print"/>
          <a:stretch>
            <a:fillRect/>
          </a:stretch>
        </p:blipFill>
        <p:spPr>
          <a:xfrm>
            <a:off x="3563888" y="4150960"/>
            <a:ext cx="4824536" cy="2622632"/>
          </a:xfrm>
          <a:prstGeom prst="rect">
            <a:avLst/>
          </a:prstGeom>
        </p:spPr>
      </p:pic>
      <p:sp>
        <p:nvSpPr>
          <p:cNvPr id="4" name="TextBox 3"/>
          <p:cNvSpPr txBox="1"/>
          <p:nvPr/>
        </p:nvSpPr>
        <p:spPr>
          <a:xfrm>
            <a:off x="3347864" y="332656"/>
            <a:ext cx="2664296" cy="461665"/>
          </a:xfrm>
          <a:prstGeom prst="rect">
            <a:avLst/>
          </a:prstGeom>
          <a:noFill/>
        </p:spPr>
        <p:txBody>
          <a:bodyPr wrap="square" rtlCol="0">
            <a:spAutoFit/>
          </a:bodyPr>
          <a:lstStyle/>
          <a:p>
            <a:r>
              <a:rPr lang="en-GB" sz="2400" dirty="0" smtClean="0"/>
              <a:t>3. Practical Work </a:t>
            </a:r>
            <a:endParaRPr lang="en-GB" sz="2400" dirty="0">
              <a:latin typeface="+mj-lt"/>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_DSF9129_processed-wallet-and-contents.jpg"/>
          <p:cNvPicPr>
            <a:picLocks noChangeAspect="1"/>
          </p:cNvPicPr>
          <p:nvPr/>
        </p:nvPicPr>
        <p:blipFill>
          <a:blip r:embed="rId3" cstate="screen"/>
          <a:stretch>
            <a:fillRect/>
          </a:stretch>
        </p:blipFill>
        <p:spPr>
          <a:xfrm>
            <a:off x="755576" y="804868"/>
            <a:ext cx="7580711" cy="5904532"/>
          </a:xfrm>
          <a:prstGeom prst="rect">
            <a:avLst/>
          </a:prstGeom>
        </p:spPr>
      </p:pic>
      <p:sp>
        <p:nvSpPr>
          <p:cNvPr id="3" name="TextBox 2"/>
          <p:cNvSpPr txBox="1"/>
          <p:nvPr/>
        </p:nvSpPr>
        <p:spPr>
          <a:xfrm>
            <a:off x="2195736" y="260648"/>
            <a:ext cx="5544616" cy="461665"/>
          </a:xfrm>
          <a:prstGeom prst="rect">
            <a:avLst/>
          </a:prstGeom>
          <a:noFill/>
        </p:spPr>
        <p:txBody>
          <a:bodyPr wrap="square" rtlCol="0">
            <a:spAutoFit/>
          </a:bodyPr>
          <a:lstStyle/>
          <a:p>
            <a:r>
              <a:rPr lang="en-GB" sz="2400" dirty="0" smtClean="0"/>
              <a:t>4. The Wallet, a ‘found object’</a:t>
            </a:r>
            <a:endParaRPr lang="en-GB" sz="2400" dirty="0">
              <a:latin typeface="+mj-lt"/>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_DSF0300-proust-books.jpg"/>
          <p:cNvPicPr>
            <a:picLocks noChangeAspect="1"/>
          </p:cNvPicPr>
          <p:nvPr/>
        </p:nvPicPr>
        <p:blipFill>
          <a:blip r:embed="rId3" cstate="screen"/>
          <a:stretch>
            <a:fillRect/>
          </a:stretch>
        </p:blipFill>
        <p:spPr>
          <a:xfrm>
            <a:off x="500034" y="1000108"/>
            <a:ext cx="8321358" cy="5547573"/>
          </a:xfrm>
          <a:prstGeom prst="rect">
            <a:avLst/>
          </a:prstGeom>
        </p:spPr>
      </p:pic>
      <p:sp>
        <p:nvSpPr>
          <p:cNvPr id="3" name="TextBox 2"/>
          <p:cNvSpPr txBox="1"/>
          <p:nvPr/>
        </p:nvSpPr>
        <p:spPr>
          <a:xfrm>
            <a:off x="1907704" y="332656"/>
            <a:ext cx="5472608" cy="461665"/>
          </a:xfrm>
          <a:prstGeom prst="rect">
            <a:avLst/>
          </a:prstGeom>
          <a:noFill/>
        </p:spPr>
        <p:txBody>
          <a:bodyPr wrap="square" rtlCol="0">
            <a:spAutoFit/>
          </a:bodyPr>
          <a:lstStyle/>
          <a:p>
            <a:r>
              <a:rPr lang="en-GB" sz="2400" dirty="0" smtClean="0"/>
              <a:t>5. Proust, A la </a:t>
            </a:r>
            <a:r>
              <a:rPr lang="en-GB" sz="2400" dirty="0" err="1" smtClean="0"/>
              <a:t>Recherche</a:t>
            </a:r>
            <a:r>
              <a:rPr lang="en-GB" sz="2400" dirty="0" smtClean="0"/>
              <a:t> du Temps </a:t>
            </a:r>
            <a:r>
              <a:rPr lang="en-GB" sz="2400" dirty="0" err="1" smtClean="0"/>
              <a:t>Perdu</a:t>
            </a:r>
            <a:endParaRPr lang="en-GB" sz="2400" dirty="0">
              <a:latin typeface="+mj-lt"/>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me.jpg"/>
          <p:cNvPicPr>
            <a:picLocks noChangeAspect="1"/>
          </p:cNvPicPr>
          <p:nvPr/>
        </p:nvPicPr>
        <p:blipFill>
          <a:blip r:embed="rId3" cstate="screen"/>
          <a:stretch>
            <a:fillRect/>
          </a:stretch>
        </p:blipFill>
        <p:spPr>
          <a:xfrm>
            <a:off x="5940152" y="3789040"/>
            <a:ext cx="3000427" cy="2302246"/>
          </a:xfrm>
          <a:prstGeom prst="rect">
            <a:avLst/>
          </a:prstGeom>
        </p:spPr>
      </p:pic>
      <p:pic>
        <p:nvPicPr>
          <p:cNvPr id="4" name="Content Placeholder 3" descr="_DSF8314-camera.jpg"/>
          <p:cNvPicPr>
            <a:picLocks noGrp="1" noChangeAspect="1"/>
          </p:cNvPicPr>
          <p:nvPr>
            <p:ph idx="1"/>
          </p:nvPr>
        </p:nvPicPr>
        <p:blipFill>
          <a:blip r:embed="rId4" cstate="screen"/>
          <a:stretch>
            <a:fillRect/>
          </a:stretch>
        </p:blipFill>
        <p:spPr>
          <a:xfrm>
            <a:off x="4355976" y="836712"/>
            <a:ext cx="4429124" cy="2770663"/>
          </a:xfrm>
        </p:spPr>
      </p:pic>
      <p:pic>
        <p:nvPicPr>
          <p:cNvPr id="7" name="Content Placeholder 3" descr="King-street-steps001.tif"/>
          <p:cNvPicPr>
            <a:picLocks noChangeAspect="1"/>
          </p:cNvPicPr>
          <p:nvPr/>
        </p:nvPicPr>
        <p:blipFill>
          <a:blip r:embed="rId5" cstate="screen"/>
          <a:stretch>
            <a:fillRect/>
          </a:stretch>
        </p:blipFill>
        <p:spPr>
          <a:xfrm>
            <a:off x="0" y="620688"/>
            <a:ext cx="3956165" cy="2786082"/>
          </a:xfrm>
          <a:prstGeom prst="rect">
            <a:avLst/>
          </a:prstGeom>
        </p:spPr>
      </p:pic>
      <p:pic>
        <p:nvPicPr>
          <p:cNvPr id="8" name="Content Placeholder 3" descr="totem-ole-st-kitts001-inprogress.jpg"/>
          <p:cNvPicPr>
            <a:picLocks noChangeAspect="1"/>
          </p:cNvPicPr>
          <p:nvPr/>
        </p:nvPicPr>
        <p:blipFill>
          <a:blip r:embed="rId6" cstate="screen"/>
          <a:stretch>
            <a:fillRect/>
          </a:stretch>
        </p:blipFill>
        <p:spPr>
          <a:xfrm>
            <a:off x="179512" y="3789040"/>
            <a:ext cx="3677523" cy="2664161"/>
          </a:xfrm>
          <a:prstGeom prst="rect">
            <a:avLst/>
          </a:prstGeom>
        </p:spPr>
      </p:pic>
      <p:pic>
        <p:nvPicPr>
          <p:cNvPr id="9" name="Picture 8" descr="pete.jpg"/>
          <p:cNvPicPr>
            <a:picLocks noChangeAspect="1"/>
          </p:cNvPicPr>
          <p:nvPr/>
        </p:nvPicPr>
        <p:blipFill>
          <a:blip r:embed="rId7" cstate="screen"/>
          <a:stretch>
            <a:fillRect/>
          </a:stretch>
        </p:blipFill>
        <p:spPr>
          <a:xfrm>
            <a:off x="4071934" y="4357694"/>
            <a:ext cx="2714644" cy="2394520"/>
          </a:xfrm>
          <a:prstGeom prst="rect">
            <a:avLst/>
          </a:prstGeom>
        </p:spPr>
      </p:pic>
      <p:pic>
        <p:nvPicPr>
          <p:cNvPr id="11" name="Content Placeholder 3" descr="Vicki-Oct77-near-Brock-pub002.tif"/>
          <p:cNvPicPr>
            <a:picLocks noChangeAspect="1"/>
          </p:cNvPicPr>
          <p:nvPr/>
        </p:nvPicPr>
        <p:blipFill>
          <a:blip r:embed="rId8" cstate="screen"/>
          <a:stretch>
            <a:fillRect/>
          </a:stretch>
        </p:blipFill>
        <p:spPr>
          <a:xfrm>
            <a:off x="2771800" y="2564904"/>
            <a:ext cx="2714644" cy="1876424"/>
          </a:xfrm>
          <a:prstGeom prst="rect">
            <a:avLst/>
          </a:prstGeom>
        </p:spPr>
      </p:pic>
      <p:sp>
        <p:nvSpPr>
          <p:cNvPr id="12" name="TextBox 11"/>
          <p:cNvSpPr txBox="1"/>
          <p:nvPr/>
        </p:nvSpPr>
        <p:spPr>
          <a:xfrm>
            <a:off x="2771800" y="188640"/>
            <a:ext cx="4248472" cy="461665"/>
          </a:xfrm>
          <a:prstGeom prst="rect">
            <a:avLst/>
          </a:prstGeom>
          <a:noFill/>
        </p:spPr>
        <p:txBody>
          <a:bodyPr wrap="square" rtlCol="0">
            <a:spAutoFit/>
          </a:bodyPr>
          <a:lstStyle/>
          <a:p>
            <a:r>
              <a:rPr lang="en-GB" sz="2400" dirty="0" smtClean="0"/>
              <a:t>6. </a:t>
            </a:r>
            <a:r>
              <a:rPr lang="en-GB" sz="2400" dirty="0" err="1" smtClean="0"/>
              <a:t>Pentax</a:t>
            </a:r>
            <a:r>
              <a:rPr lang="en-GB" sz="2400" dirty="0" smtClean="0"/>
              <a:t> H2 camera</a:t>
            </a:r>
            <a:endParaRPr lang="en-GB" sz="2400" dirty="0">
              <a:latin typeface="+mj-lt"/>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_DSF6923.jpg"/>
          <p:cNvPicPr>
            <a:picLocks noChangeAspect="1"/>
          </p:cNvPicPr>
          <p:nvPr/>
        </p:nvPicPr>
        <p:blipFill>
          <a:blip r:embed="rId3" cstate="print"/>
          <a:stretch>
            <a:fillRect/>
          </a:stretch>
        </p:blipFill>
        <p:spPr>
          <a:xfrm>
            <a:off x="2555776" y="836712"/>
            <a:ext cx="3716792" cy="5664882"/>
          </a:xfrm>
          <a:prstGeom prst="rect">
            <a:avLst/>
          </a:prstGeom>
        </p:spPr>
      </p:pic>
      <p:pic>
        <p:nvPicPr>
          <p:cNvPr id="3" name="Picture 2" descr="_DSF6943.jpg"/>
          <p:cNvPicPr>
            <a:picLocks noChangeAspect="1"/>
          </p:cNvPicPr>
          <p:nvPr/>
        </p:nvPicPr>
        <p:blipFill>
          <a:blip r:embed="rId4" cstate="print"/>
          <a:stretch>
            <a:fillRect/>
          </a:stretch>
        </p:blipFill>
        <p:spPr>
          <a:xfrm>
            <a:off x="179512" y="2348880"/>
            <a:ext cx="2688130" cy="4189292"/>
          </a:xfrm>
          <a:prstGeom prst="rect">
            <a:avLst/>
          </a:prstGeom>
        </p:spPr>
      </p:pic>
      <p:pic>
        <p:nvPicPr>
          <p:cNvPr id="5" name="Picture 4" descr="_DSF6946.jpg"/>
          <p:cNvPicPr>
            <a:picLocks noChangeAspect="1"/>
          </p:cNvPicPr>
          <p:nvPr/>
        </p:nvPicPr>
        <p:blipFill>
          <a:blip r:embed="rId5" cstate="print"/>
          <a:stretch>
            <a:fillRect/>
          </a:stretch>
        </p:blipFill>
        <p:spPr>
          <a:xfrm>
            <a:off x="6012160" y="2060848"/>
            <a:ext cx="2956528" cy="4568027"/>
          </a:xfrm>
          <a:prstGeom prst="rect">
            <a:avLst/>
          </a:prstGeom>
        </p:spPr>
      </p:pic>
      <p:sp>
        <p:nvSpPr>
          <p:cNvPr id="6" name="TextBox 5"/>
          <p:cNvSpPr txBox="1"/>
          <p:nvPr/>
        </p:nvSpPr>
        <p:spPr>
          <a:xfrm>
            <a:off x="2915816" y="188640"/>
            <a:ext cx="3672408" cy="461665"/>
          </a:xfrm>
          <a:prstGeom prst="rect">
            <a:avLst/>
          </a:prstGeom>
          <a:noFill/>
        </p:spPr>
        <p:txBody>
          <a:bodyPr wrap="square" rtlCol="0">
            <a:spAutoFit/>
          </a:bodyPr>
          <a:lstStyle/>
          <a:p>
            <a:r>
              <a:rPr lang="en-GB" sz="2400" dirty="0" smtClean="0"/>
              <a:t>7. Georges </a:t>
            </a:r>
            <a:r>
              <a:rPr lang="en-GB" sz="2400" dirty="0" err="1" smtClean="0"/>
              <a:t>Perec</a:t>
            </a:r>
            <a:endParaRPr lang="en-GB" sz="2400" dirty="0">
              <a:latin typeface="+mj-lt"/>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ersistence of Memory-Dali-1931.jpg"/>
          <p:cNvPicPr>
            <a:picLocks noChangeAspect="1"/>
          </p:cNvPicPr>
          <p:nvPr/>
        </p:nvPicPr>
        <p:blipFill>
          <a:blip r:embed="rId3" cstate="print"/>
          <a:stretch>
            <a:fillRect/>
          </a:stretch>
        </p:blipFill>
        <p:spPr>
          <a:xfrm>
            <a:off x="746928" y="836712"/>
            <a:ext cx="7785512" cy="5658162"/>
          </a:xfrm>
          <a:prstGeom prst="rect">
            <a:avLst/>
          </a:prstGeom>
        </p:spPr>
      </p:pic>
      <p:sp>
        <p:nvSpPr>
          <p:cNvPr id="3" name="TextBox 2"/>
          <p:cNvSpPr txBox="1"/>
          <p:nvPr/>
        </p:nvSpPr>
        <p:spPr>
          <a:xfrm>
            <a:off x="2123728" y="260648"/>
            <a:ext cx="6048672" cy="461665"/>
          </a:xfrm>
          <a:prstGeom prst="rect">
            <a:avLst/>
          </a:prstGeom>
          <a:noFill/>
        </p:spPr>
        <p:txBody>
          <a:bodyPr wrap="square" rtlCol="0">
            <a:spAutoFit/>
          </a:bodyPr>
          <a:lstStyle/>
          <a:p>
            <a:r>
              <a:rPr lang="en-GB" sz="2400" dirty="0" smtClean="0"/>
              <a:t>8. Dali, The Persistence of Memory</a:t>
            </a:r>
            <a:endParaRPr lang="en-GB" sz="2400" dirty="0">
              <a:latin typeface="+mj-lt"/>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_DSF6968_processed3.jpg"/>
          <p:cNvPicPr>
            <a:picLocks noChangeAspect="1"/>
          </p:cNvPicPr>
          <p:nvPr/>
        </p:nvPicPr>
        <p:blipFill>
          <a:blip r:embed="rId3" cstate="print"/>
          <a:stretch>
            <a:fillRect/>
          </a:stretch>
        </p:blipFill>
        <p:spPr>
          <a:xfrm>
            <a:off x="858994" y="836713"/>
            <a:ext cx="7385413" cy="2304256"/>
          </a:xfrm>
          <a:prstGeom prst="rect">
            <a:avLst/>
          </a:prstGeom>
        </p:spPr>
      </p:pic>
      <p:pic>
        <p:nvPicPr>
          <p:cNvPr id="2" name="Picture 1" descr="_DSF6968_processed.jpg"/>
          <p:cNvPicPr>
            <a:picLocks noChangeAspect="1"/>
          </p:cNvPicPr>
          <p:nvPr/>
        </p:nvPicPr>
        <p:blipFill>
          <a:blip r:embed="rId4" cstate="print"/>
          <a:stretch>
            <a:fillRect/>
          </a:stretch>
        </p:blipFill>
        <p:spPr>
          <a:xfrm>
            <a:off x="3635896" y="836712"/>
            <a:ext cx="1823165" cy="2293188"/>
          </a:xfrm>
          <a:prstGeom prst="rect">
            <a:avLst/>
          </a:prstGeom>
        </p:spPr>
      </p:pic>
      <p:pic>
        <p:nvPicPr>
          <p:cNvPr id="5" name="Picture 4" descr="_DSF6968_processed-triangle.jpg"/>
          <p:cNvPicPr>
            <a:picLocks noChangeAspect="1"/>
          </p:cNvPicPr>
          <p:nvPr/>
        </p:nvPicPr>
        <p:blipFill>
          <a:blip r:embed="rId5" cstate="print"/>
          <a:stretch>
            <a:fillRect/>
          </a:stretch>
        </p:blipFill>
        <p:spPr>
          <a:xfrm>
            <a:off x="899592" y="3354511"/>
            <a:ext cx="7344816" cy="3370456"/>
          </a:xfrm>
          <a:prstGeom prst="rect">
            <a:avLst/>
          </a:prstGeom>
        </p:spPr>
      </p:pic>
      <p:sp>
        <p:nvSpPr>
          <p:cNvPr id="6" name="TextBox 5"/>
          <p:cNvSpPr txBox="1"/>
          <p:nvPr/>
        </p:nvSpPr>
        <p:spPr>
          <a:xfrm>
            <a:off x="2555776" y="260648"/>
            <a:ext cx="5616624" cy="461665"/>
          </a:xfrm>
          <a:prstGeom prst="rect">
            <a:avLst/>
          </a:prstGeom>
          <a:noFill/>
        </p:spPr>
        <p:txBody>
          <a:bodyPr wrap="square" rtlCol="0">
            <a:spAutoFit/>
          </a:bodyPr>
          <a:lstStyle/>
          <a:p>
            <a:r>
              <a:rPr lang="en-GB" sz="2400" dirty="0" smtClean="0"/>
              <a:t>9. Time and Human Ageing</a:t>
            </a:r>
            <a:endParaRPr lang="en-GB" sz="2400" dirty="0">
              <a:latin typeface="+mj-lt"/>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Content Placeholder 3" descr="_DSF8324_processed-wallet-outside-back.jpg"/>
          <p:cNvPicPr>
            <a:picLocks noChangeAspect="1"/>
          </p:cNvPicPr>
          <p:nvPr/>
        </p:nvPicPr>
        <p:blipFill>
          <a:blip r:embed="rId3" cstate="screen"/>
          <a:stretch>
            <a:fillRect/>
          </a:stretch>
        </p:blipFill>
        <p:spPr>
          <a:xfrm>
            <a:off x="2699792" y="3212976"/>
            <a:ext cx="3526922" cy="2880319"/>
          </a:xfrm>
          <a:prstGeom prst="rect">
            <a:avLst/>
          </a:prstGeom>
        </p:spPr>
      </p:pic>
      <p:pic>
        <p:nvPicPr>
          <p:cNvPr id="14" name="Content Placeholder 3" descr="_DSF6836.jpg"/>
          <p:cNvPicPr>
            <a:picLocks noChangeAspect="1"/>
          </p:cNvPicPr>
          <p:nvPr/>
        </p:nvPicPr>
        <p:blipFill>
          <a:blip r:embed="rId4" cstate="screen"/>
          <a:stretch>
            <a:fillRect/>
          </a:stretch>
        </p:blipFill>
        <p:spPr>
          <a:xfrm>
            <a:off x="6444208" y="1844824"/>
            <a:ext cx="2520280" cy="2036939"/>
          </a:xfrm>
          <a:prstGeom prst="rect">
            <a:avLst/>
          </a:prstGeom>
        </p:spPr>
      </p:pic>
      <p:pic>
        <p:nvPicPr>
          <p:cNvPr id="6" name="Content Placeholder 5" descr="_DSF6833.jpg"/>
          <p:cNvPicPr>
            <a:picLocks noGrp="1" noChangeAspect="1"/>
          </p:cNvPicPr>
          <p:nvPr>
            <p:ph idx="1"/>
          </p:nvPr>
        </p:nvPicPr>
        <p:blipFill>
          <a:blip r:embed="rId5" cstate="screen"/>
          <a:stretch>
            <a:fillRect/>
          </a:stretch>
        </p:blipFill>
        <p:spPr>
          <a:xfrm>
            <a:off x="179512" y="5085184"/>
            <a:ext cx="2846120" cy="1635837"/>
          </a:xfrm>
        </p:spPr>
      </p:pic>
      <p:pic>
        <p:nvPicPr>
          <p:cNvPr id="9" name="Picture 8" descr="_DSF6846v2.jpg"/>
          <p:cNvPicPr>
            <a:picLocks noChangeAspect="1"/>
          </p:cNvPicPr>
          <p:nvPr/>
        </p:nvPicPr>
        <p:blipFill>
          <a:blip r:embed="rId6" cstate="screen"/>
          <a:stretch>
            <a:fillRect/>
          </a:stretch>
        </p:blipFill>
        <p:spPr>
          <a:xfrm>
            <a:off x="107504" y="3140968"/>
            <a:ext cx="2846120" cy="1897414"/>
          </a:xfrm>
          <a:prstGeom prst="rect">
            <a:avLst/>
          </a:prstGeom>
        </p:spPr>
      </p:pic>
      <p:pic>
        <p:nvPicPr>
          <p:cNvPr id="10" name="Picture 9" descr="_DSF6856.jpg"/>
          <p:cNvPicPr>
            <a:picLocks noChangeAspect="1"/>
          </p:cNvPicPr>
          <p:nvPr/>
        </p:nvPicPr>
        <p:blipFill>
          <a:blip r:embed="rId7" cstate="screen"/>
          <a:stretch>
            <a:fillRect/>
          </a:stretch>
        </p:blipFill>
        <p:spPr>
          <a:xfrm>
            <a:off x="179512" y="1124744"/>
            <a:ext cx="3168352" cy="2112234"/>
          </a:xfrm>
          <a:prstGeom prst="rect">
            <a:avLst/>
          </a:prstGeom>
        </p:spPr>
      </p:pic>
      <p:pic>
        <p:nvPicPr>
          <p:cNvPr id="11" name="Picture 10" descr="Annealing-gear001.jpg"/>
          <p:cNvPicPr>
            <a:picLocks noChangeAspect="1"/>
          </p:cNvPicPr>
          <p:nvPr/>
        </p:nvPicPr>
        <p:blipFill>
          <a:blip r:embed="rId8" cstate="print"/>
          <a:stretch>
            <a:fillRect/>
          </a:stretch>
        </p:blipFill>
        <p:spPr>
          <a:xfrm>
            <a:off x="5796136" y="4615511"/>
            <a:ext cx="3168352" cy="2242489"/>
          </a:xfrm>
          <a:prstGeom prst="rect">
            <a:avLst/>
          </a:prstGeom>
        </p:spPr>
      </p:pic>
      <p:pic>
        <p:nvPicPr>
          <p:cNvPr id="8" name="Content Placeholder 3" descr="_DSF6839.jpg"/>
          <p:cNvPicPr>
            <a:picLocks noChangeAspect="1"/>
          </p:cNvPicPr>
          <p:nvPr/>
        </p:nvPicPr>
        <p:blipFill>
          <a:blip r:embed="rId9" cstate="screen"/>
          <a:stretch>
            <a:fillRect/>
          </a:stretch>
        </p:blipFill>
        <p:spPr>
          <a:xfrm>
            <a:off x="6228184" y="633385"/>
            <a:ext cx="2915816" cy="1809426"/>
          </a:xfrm>
          <a:prstGeom prst="rect">
            <a:avLst/>
          </a:prstGeom>
        </p:spPr>
      </p:pic>
      <p:pic>
        <p:nvPicPr>
          <p:cNvPr id="15" name="Picture 14" descr="_DSF6852_processed-telephone-numbers.jpg"/>
          <p:cNvPicPr>
            <a:picLocks noChangeAspect="1"/>
          </p:cNvPicPr>
          <p:nvPr/>
        </p:nvPicPr>
        <p:blipFill>
          <a:blip r:embed="rId10" cstate="screen"/>
          <a:stretch>
            <a:fillRect/>
          </a:stretch>
        </p:blipFill>
        <p:spPr>
          <a:xfrm rot="5400000">
            <a:off x="2870488" y="1249722"/>
            <a:ext cx="2276638" cy="1465902"/>
          </a:xfrm>
          <a:prstGeom prst="rect">
            <a:avLst/>
          </a:prstGeom>
        </p:spPr>
      </p:pic>
      <p:pic>
        <p:nvPicPr>
          <p:cNvPr id="16" name="Content Placeholder 3" descr="_DSF6834v2.jpg"/>
          <p:cNvPicPr>
            <a:picLocks noChangeAspect="1"/>
          </p:cNvPicPr>
          <p:nvPr/>
        </p:nvPicPr>
        <p:blipFill>
          <a:blip r:embed="rId11" cstate="screen"/>
          <a:stretch>
            <a:fillRect/>
          </a:stretch>
        </p:blipFill>
        <p:spPr>
          <a:xfrm rot="5400000">
            <a:off x="4481632" y="1287120"/>
            <a:ext cx="2350373" cy="1449557"/>
          </a:xfrm>
          <a:prstGeom prst="rect">
            <a:avLst/>
          </a:prstGeom>
        </p:spPr>
      </p:pic>
      <p:pic>
        <p:nvPicPr>
          <p:cNvPr id="12" name="Picture 11" descr="_DSF6844_processed-condoms2.jpg"/>
          <p:cNvPicPr>
            <a:picLocks noChangeAspect="1"/>
          </p:cNvPicPr>
          <p:nvPr/>
        </p:nvPicPr>
        <p:blipFill>
          <a:blip r:embed="rId12" cstate="screen"/>
          <a:stretch>
            <a:fillRect/>
          </a:stretch>
        </p:blipFill>
        <p:spPr>
          <a:xfrm>
            <a:off x="6804248" y="3284984"/>
            <a:ext cx="1944216" cy="1260520"/>
          </a:xfrm>
          <a:prstGeom prst="rect">
            <a:avLst/>
          </a:prstGeom>
        </p:spPr>
      </p:pic>
      <p:sp>
        <p:nvSpPr>
          <p:cNvPr id="17" name="TextBox 16"/>
          <p:cNvSpPr txBox="1"/>
          <p:nvPr/>
        </p:nvSpPr>
        <p:spPr>
          <a:xfrm>
            <a:off x="2555776" y="188640"/>
            <a:ext cx="4824536" cy="461665"/>
          </a:xfrm>
          <a:prstGeom prst="rect">
            <a:avLst/>
          </a:prstGeom>
          <a:noFill/>
        </p:spPr>
        <p:txBody>
          <a:bodyPr wrap="square" rtlCol="0">
            <a:spAutoFit/>
          </a:bodyPr>
          <a:lstStyle/>
          <a:p>
            <a:r>
              <a:rPr lang="en-GB" sz="2400" dirty="0" smtClean="0"/>
              <a:t>10. The wallet and Time. </a:t>
            </a:r>
            <a:endParaRPr lang="en-GB" sz="2400" dirty="0">
              <a:latin typeface="+mj-lt"/>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downhill1.jpg"/>
          <p:cNvPicPr>
            <a:picLocks noChangeAspect="1"/>
          </p:cNvPicPr>
          <p:nvPr/>
        </p:nvPicPr>
        <p:blipFill>
          <a:blip r:embed="rId3" cstate="print"/>
          <a:stretch>
            <a:fillRect/>
          </a:stretch>
        </p:blipFill>
        <p:spPr>
          <a:xfrm>
            <a:off x="251520" y="908720"/>
            <a:ext cx="3818363" cy="2553840"/>
          </a:xfrm>
          <a:prstGeom prst="rect">
            <a:avLst/>
          </a:prstGeom>
        </p:spPr>
      </p:pic>
      <p:pic>
        <p:nvPicPr>
          <p:cNvPr id="12" name="Picture 11" descr="downhill2.jpg"/>
          <p:cNvPicPr>
            <a:picLocks noChangeAspect="1"/>
          </p:cNvPicPr>
          <p:nvPr/>
        </p:nvPicPr>
        <p:blipFill>
          <a:blip r:embed="rId4" cstate="print"/>
          <a:stretch>
            <a:fillRect/>
          </a:stretch>
        </p:blipFill>
        <p:spPr>
          <a:xfrm>
            <a:off x="251520" y="3861048"/>
            <a:ext cx="3816425" cy="2537217"/>
          </a:xfrm>
          <a:prstGeom prst="rect">
            <a:avLst/>
          </a:prstGeom>
        </p:spPr>
      </p:pic>
      <p:pic>
        <p:nvPicPr>
          <p:cNvPr id="13" name="Picture 12" descr="downhill3.jpg"/>
          <p:cNvPicPr>
            <a:picLocks noChangeAspect="1"/>
          </p:cNvPicPr>
          <p:nvPr/>
        </p:nvPicPr>
        <p:blipFill>
          <a:blip r:embed="rId5" cstate="print"/>
          <a:stretch>
            <a:fillRect/>
          </a:stretch>
        </p:blipFill>
        <p:spPr>
          <a:xfrm>
            <a:off x="4788024" y="836712"/>
            <a:ext cx="4032448" cy="2697051"/>
          </a:xfrm>
          <a:prstGeom prst="rect">
            <a:avLst/>
          </a:prstGeom>
        </p:spPr>
      </p:pic>
      <p:pic>
        <p:nvPicPr>
          <p:cNvPr id="14" name="Picture 13" descr="downhill4.jpg"/>
          <p:cNvPicPr>
            <a:picLocks noChangeAspect="1"/>
          </p:cNvPicPr>
          <p:nvPr/>
        </p:nvPicPr>
        <p:blipFill>
          <a:blip r:embed="rId6" cstate="print"/>
          <a:stretch>
            <a:fillRect/>
          </a:stretch>
        </p:blipFill>
        <p:spPr>
          <a:xfrm>
            <a:off x="4788024" y="3645024"/>
            <a:ext cx="4032448" cy="2724729"/>
          </a:xfrm>
          <a:prstGeom prst="rect">
            <a:avLst/>
          </a:prstGeom>
        </p:spPr>
      </p:pic>
      <p:pic>
        <p:nvPicPr>
          <p:cNvPr id="8" name="Picture 7" descr="_DSF2364_processed.jpg"/>
          <p:cNvPicPr>
            <a:picLocks noChangeAspect="1"/>
          </p:cNvPicPr>
          <p:nvPr/>
        </p:nvPicPr>
        <p:blipFill>
          <a:blip r:embed="rId7" cstate="screen"/>
          <a:stretch>
            <a:fillRect/>
          </a:stretch>
        </p:blipFill>
        <p:spPr>
          <a:xfrm>
            <a:off x="3347864" y="1988840"/>
            <a:ext cx="2428892" cy="3643338"/>
          </a:xfrm>
          <a:prstGeom prst="rect">
            <a:avLst/>
          </a:prstGeom>
        </p:spPr>
      </p:pic>
      <p:sp>
        <p:nvSpPr>
          <p:cNvPr id="7" name="TextBox 6"/>
          <p:cNvSpPr txBox="1"/>
          <p:nvPr/>
        </p:nvSpPr>
        <p:spPr>
          <a:xfrm>
            <a:off x="2699792" y="260648"/>
            <a:ext cx="4392488" cy="461665"/>
          </a:xfrm>
          <a:prstGeom prst="rect">
            <a:avLst/>
          </a:prstGeom>
          <a:noFill/>
        </p:spPr>
        <p:txBody>
          <a:bodyPr wrap="square" rtlCol="0">
            <a:spAutoFit/>
          </a:bodyPr>
          <a:lstStyle/>
          <a:p>
            <a:r>
              <a:rPr lang="en-GB" sz="2400" dirty="0" smtClean="0"/>
              <a:t>11.  On the beach with the dogs</a:t>
            </a:r>
            <a:endParaRPr lang="en-GB" sz="2400" dirty="0">
              <a:latin typeface="+mj-lt"/>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_DSF2295_processed.jpg"/>
          <p:cNvPicPr>
            <a:picLocks noGrp="1" noChangeAspect="1"/>
          </p:cNvPicPr>
          <p:nvPr>
            <p:ph idx="1"/>
          </p:nvPr>
        </p:nvPicPr>
        <p:blipFill>
          <a:blip r:embed="rId3" cstate="screen"/>
          <a:stretch>
            <a:fillRect/>
          </a:stretch>
        </p:blipFill>
        <p:spPr>
          <a:xfrm>
            <a:off x="6588224" y="620688"/>
            <a:ext cx="2232248" cy="1488165"/>
          </a:xfrm>
        </p:spPr>
      </p:pic>
      <p:pic>
        <p:nvPicPr>
          <p:cNvPr id="5" name="Picture 4" descr="_DSF2313_processed.jpg"/>
          <p:cNvPicPr>
            <a:picLocks noChangeAspect="1"/>
          </p:cNvPicPr>
          <p:nvPr/>
        </p:nvPicPr>
        <p:blipFill>
          <a:blip r:embed="rId4" cstate="screen"/>
          <a:stretch>
            <a:fillRect/>
          </a:stretch>
        </p:blipFill>
        <p:spPr>
          <a:xfrm>
            <a:off x="251520" y="5349213"/>
            <a:ext cx="2016224" cy="1344149"/>
          </a:xfrm>
          <a:prstGeom prst="rect">
            <a:avLst/>
          </a:prstGeom>
        </p:spPr>
      </p:pic>
      <p:pic>
        <p:nvPicPr>
          <p:cNvPr id="6" name="Picture 5" descr="_DSF2317_processed.jpg"/>
          <p:cNvPicPr>
            <a:picLocks noChangeAspect="1"/>
          </p:cNvPicPr>
          <p:nvPr/>
        </p:nvPicPr>
        <p:blipFill>
          <a:blip r:embed="rId5" cstate="screen"/>
          <a:stretch>
            <a:fillRect/>
          </a:stretch>
        </p:blipFill>
        <p:spPr>
          <a:xfrm>
            <a:off x="6588224" y="5301208"/>
            <a:ext cx="2088232" cy="1392154"/>
          </a:xfrm>
          <a:prstGeom prst="rect">
            <a:avLst/>
          </a:prstGeom>
        </p:spPr>
      </p:pic>
      <p:pic>
        <p:nvPicPr>
          <p:cNvPr id="7" name="Picture 6" descr="_DSF2319_processed.jpg"/>
          <p:cNvPicPr>
            <a:picLocks noChangeAspect="1"/>
          </p:cNvPicPr>
          <p:nvPr/>
        </p:nvPicPr>
        <p:blipFill>
          <a:blip r:embed="rId6" cstate="screen"/>
          <a:stretch>
            <a:fillRect/>
          </a:stretch>
        </p:blipFill>
        <p:spPr>
          <a:xfrm>
            <a:off x="323528" y="692696"/>
            <a:ext cx="2196244" cy="1464163"/>
          </a:xfrm>
          <a:prstGeom prst="rect">
            <a:avLst/>
          </a:prstGeom>
        </p:spPr>
      </p:pic>
      <p:pic>
        <p:nvPicPr>
          <p:cNvPr id="10" name="Picture 9" descr="portstewart.jpg"/>
          <p:cNvPicPr>
            <a:picLocks noChangeAspect="1"/>
          </p:cNvPicPr>
          <p:nvPr/>
        </p:nvPicPr>
        <p:blipFill>
          <a:blip r:embed="rId7" cstate="print"/>
          <a:stretch>
            <a:fillRect/>
          </a:stretch>
        </p:blipFill>
        <p:spPr>
          <a:xfrm>
            <a:off x="2771801" y="2602444"/>
            <a:ext cx="3312368" cy="2482740"/>
          </a:xfrm>
          <a:prstGeom prst="rect">
            <a:avLst/>
          </a:prstGeom>
        </p:spPr>
      </p:pic>
      <p:pic>
        <p:nvPicPr>
          <p:cNvPr id="11" name="Picture 10" descr="b3ach-trails.jpg"/>
          <p:cNvPicPr>
            <a:picLocks noChangeAspect="1"/>
          </p:cNvPicPr>
          <p:nvPr/>
        </p:nvPicPr>
        <p:blipFill>
          <a:blip r:embed="rId8" cstate="print"/>
          <a:stretch>
            <a:fillRect/>
          </a:stretch>
        </p:blipFill>
        <p:spPr>
          <a:xfrm>
            <a:off x="323528" y="2204864"/>
            <a:ext cx="2088232" cy="1394738"/>
          </a:xfrm>
          <a:prstGeom prst="rect">
            <a:avLst/>
          </a:prstGeom>
        </p:spPr>
      </p:pic>
      <p:pic>
        <p:nvPicPr>
          <p:cNvPr id="12" name="Picture 11" descr="seaweed.jpg"/>
          <p:cNvPicPr>
            <a:picLocks noChangeAspect="1"/>
          </p:cNvPicPr>
          <p:nvPr/>
        </p:nvPicPr>
        <p:blipFill>
          <a:blip r:embed="rId9" cstate="print"/>
          <a:stretch>
            <a:fillRect/>
          </a:stretch>
        </p:blipFill>
        <p:spPr>
          <a:xfrm>
            <a:off x="6588224" y="2204864"/>
            <a:ext cx="2232248" cy="1494383"/>
          </a:xfrm>
          <a:prstGeom prst="rect">
            <a:avLst/>
          </a:prstGeom>
        </p:spPr>
      </p:pic>
      <p:pic>
        <p:nvPicPr>
          <p:cNvPr id="13" name="Picture 12" descr="beach-bubbles.jpg"/>
          <p:cNvPicPr>
            <a:picLocks noChangeAspect="1"/>
          </p:cNvPicPr>
          <p:nvPr/>
        </p:nvPicPr>
        <p:blipFill>
          <a:blip r:embed="rId10" cstate="print"/>
          <a:stretch>
            <a:fillRect/>
          </a:stretch>
        </p:blipFill>
        <p:spPr>
          <a:xfrm>
            <a:off x="3169104" y="5157192"/>
            <a:ext cx="2338999" cy="1555706"/>
          </a:xfrm>
          <a:prstGeom prst="rect">
            <a:avLst/>
          </a:prstGeom>
        </p:spPr>
      </p:pic>
      <p:pic>
        <p:nvPicPr>
          <p:cNvPr id="14" name="Picture 13" descr="beach-pattern.jpg"/>
          <p:cNvPicPr>
            <a:picLocks noChangeAspect="1"/>
          </p:cNvPicPr>
          <p:nvPr/>
        </p:nvPicPr>
        <p:blipFill>
          <a:blip r:embed="rId11" cstate="print"/>
          <a:stretch>
            <a:fillRect/>
          </a:stretch>
        </p:blipFill>
        <p:spPr>
          <a:xfrm>
            <a:off x="251520" y="3789040"/>
            <a:ext cx="2233442" cy="1493097"/>
          </a:xfrm>
          <a:prstGeom prst="rect">
            <a:avLst/>
          </a:prstGeom>
        </p:spPr>
      </p:pic>
      <p:pic>
        <p:nvPicPr>
          <p:cNvPr id="15" name="Picture 14" descr="beach-trails2.jpg"/>
          <p:cNvPicPr>
            <a:picLocks noChangeAspect="1"/>
          </p:cNvPicPr>
          <p:nvPr/>
        </p:nvPicPr>
        <p:blipFill>
          <a:blip r:embed="rId12" cstate="print"/>
          <a:stretch>
            <a:fillRect/>
          </a:stretch>
        </p:blipFill>
        <p:spPr>
          <a:xfrm>
            <a:off x="6660232" y="3789040"/>
            <a:ext cx="2088232" cy="1389574"/>
          </a:xfrm>
          <a:prstGeom prst="rect">
            <a:avLst/>
          </a:prstGeom>
        </p:spPr>
      </p:pic>
      <p:pic>
        <p:nvPicPr>
          <p:cNvPr id="16" name="Picture 15" descr="whitepark-bay.jpg"/>
          <p:cNvPicPr>
            <a:picLocks noChangeAspect="1"/>
          </p:cNvPicPr>
          <p:nvPr/>
        </p:nvPicPr>
        <p:blipFill>
          <a:blip r:embed="rId13" cstate="print"/>
          <a:stretch>
            <a:fillRect/>
          </a:stretch>
        </p:blipFill>
        <p:spPr>
          <a:xfrm>
            <a:off x="2771800" y="692696"/>
            <a:ext cx="3389643" cy="1804874"/>
          </a:xfrm>
          <a:prstGeom prst="rect">
            <a:avLst/>
          </a:prstGeom>
        </p:spPr>
      </p:pic>
      <p:sp>
        <p:nvSpPr>
          <p:cNvPr id="17" name="TextBox 16"/>
          <p:cNvSpPr txBox="1"/>
          <p:nvPr/>
        </p:nvSpPr>
        <p:spPr>
          <a:xfrm>
            <a:off x="2555776" y="116632"/>
            <a:ext cx="4824536" cy="461665"/>
          </a:xfrm>
          <a:prstGeom prst="rect">
            <a:avLst/>
          </a:prstGeom>
          <a:noFill/>
        </p:spPr>
        <p:txBody>
          <a:bodyPr wrap="square" rtlCol="0">
            <a:spAutoFit/>
          </a:bodyPr>
          <a:lstStyle/>
          <a:p>
            <a:r>
              <a:rPr lang="en-GB" sz="2400" dirty="0" smtClean="0"/>
              <a:t>12. Beach and Time</a:t>
            </a:r>
            <a:endParaRPr lang="en-GB" sz="2400" dirty="0">
              <a:latin typeface="+mj-lt"/>
            </a:endParaRP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_DSF6923.jpg"/>
          <p:cNvPicPr>
            <a:picLocks noChangeAspect="1"/>
          </p:cNvPicPr>
          <p:nvPr/>
        </p:nvPicPr>
        <p:blipFill>
          <a:blip r:embed="rId3" cstate="print"/>
          <a:stretch>
            <a:fillRect/>
          </a:stretch>
        </p:blipFill>
        <p:spPr>
          <a:xfrm>
            <a:off x="1043608" y="908720"/>
            <a:ext cx="2078790" cy="3168352"/>
          </a:xfrm>
          <a:prstGeom prst="rect">
            <a:avLst/>
          </a:prstGeom>
        </p:spPr>
      </p:pic>
      <p:pic>
        <p:nvPicPr>
          <p:cNvPr id="3" name="Picture 2" descr="Persistence of Memory-Dali-1931.jpg"/>
          <p:cNvPicPr>
            <a:picLocks noChangeAspect="1"/>
          </p:cNvPicPr>
          <p:nvPr/>
        </p:nvPicPr>
        <p:blipFill>
          <a:blip r:embed="rId4" cstate="print"/>
          <a:stretch>
            <a:fillRect/>
          </a:stretch>
        </p:blipFill>
        <p:spPr>
          <a:xfrm>
            <a:off x="4644008" y="980728"/>
            <a:ext cx="3822252" cy="2777842"/>
          </a:xfrm>
          <a:prstGeom prst="rect">
            <a:avLst/>
          </a:prstGeom>
        </p:spPr>
      </p:pic>
      <p:pic>
        <p:nvPicPr>
          <p:cNvPr id="4" name="Picture 3" descr="lake-lucerne-turner-1802.jpg"/>
          <p:cNvPicPr>
            <a:picLocks noChangeAspect="1"/>
          </p:cNvPicPr>
          <p:nvPr/>
        </p:nvPicPr>
        <p:blipFill>
          <a:blip r:embed="rId5" cstate="print"/>
          <a:stretch>
            <a:fillRect/>
          </a:stretch>
        </p:blipFill>
        <p:spPr>
          <a:xfrm>
            <a:off x="4572000" y="4005064"/>
            <a:ext cx="4145558" cy="2702991"/>
          </a:xfrm>
          <a:prstGeom prst="rect">
            <a:avLst/>
          </a:prstGeom>
        </p:spPr>
      </p:pic>
      <p:pic>
        <p:nvPicPr>
          <p:cNvPr id="5" name="Picture 4" descr="the monk by the sea-caspar-david-friedrich.jpg"/>
          <p:cNvPicPr>
            <a:picLocks noChangeAspect="1"/>
          </p:cNvPicPr>
          <p:nvPr/>
        </p:nvPicPr>
        <p:blipFill>
          <a:blip r:embed="rId6" cstate="print"/>
          <a:stretch>
            <a:fillRect/>
          </a:stretch>
        </p:blipFill>
        <p:spPr>
          <a:xfrm>
            <a:off x="395536" y="4162566"/>
            <a:ext cx="3960440" cy="2515248"/>
          </a:xfrm>
          <a:prstGeom prst="rect">
            <a:avLst/>
          </a:prstGeom>
        </p:spPr>
      </p:pic>
      <p:sp>
        <p:nvSpPr>
          <p:cNvPr id="6" name="TextBox 5"/>
          <p:cNvSpPr txBox="1"/>
          <p:nvPr/>
        </p:nvSpPr>
        <p:spPr>
          <a:xfrm>
            <a:off x="827584" y="188640"/>
            <a:ext cx="7631897" cy="523220"/>
          </a:xfrm>
          <a:prstGeom prst="rect">
            <a:avLst/>
          </a:prstGeom>
          <a:noFill/>
        </p:spPr>
        <p:txBody>
          <a:bodyPr wrap="none" rtlCol="0">
            <a:spAutoFit/>
          </a:bodyPr>
          <a:lstStyle/>
          <a:p>
            <a:r>
              <a:rPr lang="en-GB" sz="2800" dirty="0" smtClean="0"/>
              <a:t>13. Context – how does it fit with the world of art? </a:t>
            </a:r>
            <a:endParaRPr lang="en-GB" sz="2800" dirty="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7584" y="692696"/>
            <a:ext cx="7488832" cy="6801862"/>
          </a:xfrm>
          <a:prstGeom prst="rect">
            <a:avLst/>
          </a:prstGeom>
          <a:noFill/>
        </p:spPr>
        <p:txBody>
          <a:bodyPr wrap="square" rtlCol="0">
            <a:spAutoFit/>
          </a:bodyPr>
          <a:lstStyle/>
          <a:p>
            <a:r>
              <a:rPr lang="en-GB" sz="1600" dirty="0" err="1" smtClean="0"/>
              <a:t>Boltanski</a:t>
            </a:r>
            <a:r>
              <a:rPr lang="en-GB" sz="1600" dirty="0" smtClean="0"/>
              <a:t>, Christian and </a:t>
            </a:r>
            <a:r>
              <a:rPr lang="en-GB" sz="1600" dirty="0" err="1" smtClean="0"/>
              <a:t>Grenier</a:t>
            </a:r>
            <a:r>
              <a:rPr lang="en-GB" sz="1600" dirty="0" smtClean="0"/>
              <a:t>, Catherine, The Possible Life of Christian </a:t>
            </a:r>
            <a:r>
              <a:rPr lang="en-GB" sz="1600" dirty="0" err="1" smtClean="0"/>
              <a:t>Boltanski</a:t>
            </a:r>
            <a:r>
              <a:rPr lang="en-GB" sz="1600" dirty="0" smtClean="0"/>
              <a:t>, Museum of Fine Arts, Boston, USA (2009).</a:t>
            </a:r>
          </a:p>
          <a:p>
            <a:endParaRPr lang="en-GB" sz="1600" dirty="0" smtClean="0"/>
          </a:p>
          <a:p>
            <a:r>
              <a:rPr lang="en-GB" sz="1600" dirty="0" err="1" smtClean="0"/>
              <a:t>Boltanski</a:t>
            </a:r>
            <a:r>
              <a:rPr lang="en-GB" sz="1600" dirty="0" smtClean="0"/>
              <a:t>, Christian, and </a:t>
            </a:r>
            <a:r>
              <a:rPr lang="en-GB" sz="1600" dirty="0" err="1" smtClean="0"/>
              <a:t>Moure</a:t>
            </a:r>
            <a:r>
              <a:rPr lang="en-GB" sz="1600" dirty="0" smtClean="0"/>
              <a:t>, Gloria, Advent and Other Times, </a:t>
            </a:r>
            <a:r>
              <a:rPr lang="en-GB" sz="1600" dirty="0" err="1" smtClean="0"/>
              <a:t>Edicioes</a:t>
            </a:r>
            <a:r>
              <a:rPr lang="en-GB" sz="1600" dirty="0" smtClean="0"/>
              <a:t> </a:t>
            </a:r>
            <a:r>
              <a:rPr lang="en-GB" sz="1600" dirty="0" err="1" smtClean="0"/>
              <a:t>Poligrafa</a:t>
            </a:r>
            <a:r>
              <a:rPr lang="en-GB" sz="1600" dirty="0" smtClean="0"/>
              <a:t>, S.A., Barcelona. Spain, (1996).</a:t>
            </a:r>
          </a:p>
          <a:p>
            <a:endParaRPr lang="en-GB" sz="1600" dirty="0" smtClean="0"/>
          </a:p>
          <a:p>
            <a:r>
              <a:rPr lang="en-GB" sz="1600" dirty="0" smtClean="0"/>
              <a:t>Miller, Daniel, Stuff, Polity Press, UK and USA (2010).</a:t>
            </a:r>
          </a:p>
          <a:p>
            <a:endParaRPr lang="en-GB" sz="1600" dirty="0" smtClean="0">
              <a:hlinkClick r:id="rId3"/>
            </a:endParaRPr>
          </a:p>
          <a:p>
            <a:r>
              <a:rPr lang="en-GB" sz="1600" dirty="0" smtClean="0">
                <a:hlinkClick r:id="rId3"/>
              </a:rPr>
              <a:t>https://iitcoa3rdyr.files.wordpress.com/2014/09/perec_readings.pdf</a:t>
            </a:r>
            <a:endParaRPr lang="en-GB" sz="1600" dirty="0" smtClean="0"/>
          </a:p>
          <a:p>
            <a:r>
              <a:rPr lang="en-GB" sz="1600" dirty="0" err="1" smtClean="0"/>
              <a:t>Perec</a:t>
            </a:r>
            <a:r>
              <a:rPr lang="en-GB" sz="1600" dirty="0" smtClean="0"/>
              <a:t>, Georges, </a:t>
            </a:r>
            <a:r>
              <a:rPr lang="en-GB" sz="1600" i="1" dirty="0" smtClean="0"/>
              <a:t>'An Attempt at Exhausting a Place in Paris</a:t>
            </a:r>
            <a:r>
              <a:rPr lang="en-GB" sz="1600" dirty="0" smtClean="0"/>
              <a:t>', Wakefield Press (2010), 1-49.</a:t>
            </a:r>
          </a:p>
          <a:p>
            <a:endParaRPr lang="en-GB" sz="1600" dirty="0" smtClean="0"/>
          </a:p>
          <a:p>
            <a:r>
              <a:rPr lang="en-GB" sz="1600" dirty="0" err="1" smtClean="0"/>
              <a:t>Perec</a:t>
            </a:r>
            <a:r>
              <a:rPr lang="en-GB" sz="1600" dirty="0" smtClean="0"/>
              <a:t>, Georges, Species of Spaces and Other Pieces, Penguin Classics, London, UK , (1997).</a:t>
            </a:r>
          </a:p>
          <a:p>
            <a:endParaRPr lang="en-GB" sz="1600" dirty="0" smtClean="0"/>
          </a:p>
          <a:p>
            <a:r>
              <a:rPr lang="en-GB" sz="1600" dirty="0" err="1" smtClean="0"/>
              <a:t>Perec</a:t>
            </a:r>
            <a:r>
              <a:rPr lang="en-GB" sz="1600" dirty="0" smtClean="0"/>
              <a:t>, Georges, I Remember, Gallic Books (1978).</a:t>
            </a:r>
          </a:p>
          <a:p>
            <a:endParaRPr lang="en-GB" sz="1600" dirty="0" smtClean="0"/>
          </a:p>
          <a:p>
            <a:r>
              <a:rPr lang="en-GB" sz="1600" dirty="0" err="1" smtClean="0"/>
              <a:t>Perec</a:t>
            </a:r>
            <a:r>
              <a:rPr lang="en-GB" sz="1600" dirty="0" smtClean="0"/>
              <a:t>, Georges, Life, a User’s Manual, Vintage Books, London (2008).</a:t>
            </a:r>
          </a:p>
          <a:p>
            <a:endParaRPr lang="en-GB" sz="1600" dirty="0" smtClean="0"/>
          </a:p>
          <a:p>
            <a:r>
              <a:rPr lang="en-GB" sz="1600" dirty="0" smtClean="0"/>
              <a:t>Proust, Marcel,  ‘A la </a:t>
            </a:r>
            <a:r>
              <a:rPr lang="en-GB" sz="1600" dirty="0" err="1" smtClean="0"/>
              <a:t>recherche</a:t>
            </a:r>
            <a:r>
              <a:rPr lang="en-GB" sz="1600" dirty="0" smtClean="0"/>
              <a:t> du temps </a:t>
            </a:r>
            <a:r>
              <a:rPr lang="en-GB" sz="1600" dirty="0" err="1" smtClean="0"/>
              <a:t>perdu</a:t>
            </a:r>
            <a:r>
              <a:rPr lang="en-GB" sz="1600" dirty="0" smtClean="0"/>
              <a:t>, The Folio Society, London (1992).</a:t>
            </a:r>
          </a:p>
          <a:p>
            <a:endParaRPr lang="en-GB" sz="1600" dirty="0" smtClean="0"/>
          </a:p>
          <a:p>
            <a:r>
              <a:rPr lang="en-GB" sz="1600" dirty="0" smtClean="0"/>
              <a:t>Smith, Keri, How to be an Explorer of the World, </a:t>
            </a:r>
            <a:r>
              <a:rPr lang="en-GB" sz="1600" dirty="0" err="1" smtClean="0"/>
              <a:t>Perigree</a:t>
            </a:r>
            <a:r>
              <a:rPr lang="en-GB" sz="1600" dirty="0" smtClean="0"/>
              <a:t>, New York (2008).</a:t>
            </a:r>
          </a:p>
          <a:p>
            <a:endParaRPr lang="en-GB" sz="1600" dirty="0" smtClean="0"/>
          </a:p>
          <a:p>
            <a:r>
              <a:rPr lang="en-GB" sz="1600" dirty="0" smtClean="0"/>
              <a:t>Smith, Keri, Everything is </a:t>
            </a:r>
            <a:r>
              <a:rPr lang="en-GB" sz="1600" dirty="0" err="1" smtClean="0"/>
              <a:t>Conneccted</a:t>
            </a:r>
            <a:r>
              <a:rPr lang="en-GB" sz="1600" dirty="0" smtClean="0"/>
              <a:t>, Particular Books, (2013).</a:t>
            </a:r>
          </a:p>
          <a:p>
            <a:endParaRPr lang="en-GB" sz="1600" dirty="0" smtClean="0"/>
          </a:p>
          <a:p>
            <a:r>
              <a:rPr lang="en-GB" sz="1600" dirty="0" smtClean="0"/>
              <a:t>Smith, </a:t>
            </a:r>
            <a:r>
              <a:rPr lang="en-GB" sz="1600" dirty="0" err="1" smtClean="0"/>
              <a:t>Zadie</a:t>
            </a:r>
            <a:r>
              <a:rPr lang="en-GB" sz="1600" dirty="0" smtClean="0"/>
              <a:t>, Feel Free, Penguin Books, UK (2018).</a:t>
            </a:r>
          </a:p>
          <a:p>
            <a:endParaRPr lang="en-GB" dirty="0" smtClean="0"/>
          </a:p>
          <a:p>
            <a:endParaRPr lang="en-GB" dirty="0"/>
          </a:p>
        </p:txBody>
      </p:sp>
      <p:sp>
        <p:nvSpPr>
          <p:cNvPr id="3" name="TextBox 2"/>
          <p:cNvSpPr txBox="1"/>
          <p:nvPr/>
        </p:nvSpPr>
        <p:spPr>
          <a:xfrm>
            <a:off x="1475656" y="188640"/>
            <a:ext cx="6336704" cy="584775"/>
          </a:xfrm>
          <a:prstGeom prst="rect">
            <a:avLst/>
          </a:prstGeom>
          <a:noFill/>
        </p:spPr>
        <p:txBody>
          <a:bodyPr wrap="square" rtlCol="0">
            <a:spAutoFit/>
          </a:bodyPr>
          <a:lstStyle/>
          <a:p>
            <a:pPr algn="ctr"/>
            <a:r>
              <a:rPr lang="en-GB" sz="3200" dirty="0" smtClean="0">
                <a:latin typeface="+mj-lt"/>
              </a:rPr>
              <a:t>14. Bibliography</a:t>
            </a:r>
            <a:endParaRPr lang="en-GB" sz="3200" dirty="0">
              <a:latin typeface="+mj-lt"/>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83768" y="908720"/>
            <a:ext cx="3528392" cy="4955203"/>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p:spPr>
        <p:txBody>
          <a:bodyPr wrap="square" rtlCol="0">
            <a:spAutoFit/>
          </a:bodyPr>
          <a:lstStyle/>
          <a:p>
            <a:pPr algn="ctr"/>
            <a:r>
              <a:rPr lang="en-GB" sz="3200" dirty="0" smtClean="0">
                <a:solidFill>
                  <a:srgbClr val="FF0000"/>
                </a:solidFill>
              </a:rPr>
              <a:t>Wallet</a:t>
            </a:r>
          </a:p>
          <a:p>
            <a:pPr algn="ctr"/>
            <a:endParaRPr lang="en-GB" dirty="0" smtClean="0">
              <a:solidFill>
                <a:srgbClr val="FF0000"/>
              </a:solidFill>
            </a:endParaRPr>
          </a:p>
          <a:p>
            <a:pPr algn="ctr"/>
            <a:endParaRPr lang="en-GB" dirty="0" smtClean="0">
              <a:solidFill>
                <a:srgbClr val="FF0000"/>
              </a:solidFill>
            </a:endParaRPr>
          </a:p>
          <a:p>
            <a:pPr algn="ctr"/>
            <a:endParaRPr lang="en-GB" dirty="0" smtClean="0">
              <a:solidFill>
                <a:srgbClr val="FF0000"/>
              </a:solidFill>
            </a:endParaRPr>
          </a:p>
          <a:p>
            <a:pPr algn="ctr"/>
            <a:endParaRPr lang="en-GB" dirty="0" smtClean="0">
              <a:solidFill>
                <a:srgbClr val="FF0000"/>
              </a:solidFill>
            </a:endParaRPr>
          </a:p>
          <a:p>
            <a:pPr algn="ctr"/>
            <a:endParaRPr lang="en-GB" dirty="0" smtClean="0">
              <a:solidFill>
                <a:srgbClr val="FF0000"/>
              </a:solidFill>
            </a:endParaRPr>
          </a:p>
          <a:p>
            <a:pPr algn="ctr"/>
            <a:endParaRPr lang="en-GB" dirty="0" smtClean="0">
              <a:solidFill>
                <a:srgbClr val="FF0000"/>
              </a:solidFill>
            </a:endParaRPr>
          </a:p>
          <a:p>
            <a:pPr algn="ctr"/>
            <a:endParaRPr lang="en-GB" dirty="0" smtClean="0">
              <a:solidFill>
                <a:srgbClr val="FF0000"/>
              </a:solidFill>
            </a:endParaRPr>
          </a:p>
          <a:p>
            <a:pPr algn="ctr"/>
            <a:endParaRPr lang="en-GB" dirty="0" smtClean="0">
              <a:solidFill>
                <a:srgbClr val="FF0000"/>
              </a:solidFill>
            </a:endParaRPr>
          </a:p>
          <a:p>
            <a:pPr algn="ctr"/>
            <a:endParaRPr lang="en-GB" dirty="0" smtClean="0">
              <a:solidFill>
                <a:srgbClr val="FF0000"/>
              </a:solidFill>
            </a:endParaRPr>
          </a:p>
          <a:p>
            <a:pPr algn="ctr"/>
            <a:endParaRPr lang="en-GB" dirty="0" smtClean="0">
              <a:solidFill>
                <a:srgbClr val="FF0000"/>
              </a:solidFill>
            </a:endParaRPr>
          </a:p>
          <a:p>
            <a:pPr algn="ctr"/>
            <a:endParaRPr lang="en-GB" dirty="0" smtClean="0">
              <a:solidFill>
                <a:srgbClr val="FF0000"/>
              </a:solidFill>
            </a:endParaRPr>
          </a:p>
          <a:p>
            <a:pPr algn="ctr"/>
            <a:endParaRPr lang="en-GB" dirty="0" smtClean="0">
              <a:solidFill>
                <a:srgbClr val="FF0000"/>
              </a:solidFill>
            </a:endParaRPr>
          </a:p>
          <a:p>
            <a:pPr algn="ctr"/>
            <a:endParaRPr lang="en-GB" dirty="0" smtClean="0">
              <a:solidFill>
                <a:srgbClr val="FF0000"/>
              </a:solidFill>
            </a:endParaRPr>
          </a:p>
          <a:p>
            <a:pPr algn="ctr"/>
            <a:r>
              <a:rPr lang="en-GB" sz="3200" dirty="0" smtClean="0">
                <a:solidFill>
                  <a:srgbClr val="FF0000"/>
                </a:solidFill>
              </a:rPr>
              <a:t>Science &amp; Art</a:t>
            </a:r>
          </a:p>
          <a:p>
            <a:pPr algn="ctr"/>
            <a:endParaRPr lang="en-GB" dirty="0"/>
          </a:p>
        </p:txBody>
      </p:sp>
      <p:sp>
        <p:nvSpPr>
          <p:cNvPr id="3" name="TextBox 2"/>
          <p:cNvSpPr txBox="1"/>
          <p:nvPr/>
        </p:nvSpPr>
        <p:spPr>
          <a:xfrm>
            <a:off x="2627784" y="2348880"/>
            <a:ext cx="3528392" cy="584775"/>
          </a:xfrm>
          <a:prstGeom prst="rect">
            <a:avLst/>
          </a:prstGeom>
          <a:noFill/>
        </p:spPr>
        <p:txBody>
          <a:bodyPr wrap="square" rtlCol="0">
            <a:spAutoFit/>
          </a:bodyPr>
          <a:lstStyle/>
          <a:p>
            <a:pPr algn="ctr"/>
            <a:r>
              <a:rPr lang="en-GB" sz="3200" dirty="0" smtClean="0">
                <a:solidFill>
                  <a:srgbClr val="FF0000"/>
                </a:solidFill>
              </a:rPr>
              <a:t>Beach</a:t>
            </a:r>
            <a:endParaRPr lang="en-GB" sz="3200" dirty="0">
              <a:solidFill>
                <a:srgbClr val="FF0000"/>
              </a:solidFill>
            </a:endParaRPr>
          </a:p>
        </p:txBody>
      </p:sp>
      <p:sp>
        <p:nvSpPr>
          <p:cNvPr id="4" name="TextBox 3"/>
          <p:cNvSpPr txBox="1"/>
          <p:nvPr/>
        </p:nvSpPr>
        <p:spPr>
          <a:xfrm>
            <a:off x="1691680" y="188640"/>
            <a:ext cx="5232330" cy="584775"/>
          </a:xfrm>
          <a:prstGeom prst="rect">
            <a:avLst/>
          </a:prstGeom>
          <a:noFill/>
        </p:spPr>
        <p:txBody>
          <a:bodyPr wrap="none" rtlCol="0">
            <a:spAutoFit/>
          </a:bodyPr>
          <a:lstStyle/>
          <a:p>
            <a:r>
              <a:rPr lang="en-GB" sz="3200" dirty="0" smtClean="0"/>
              <a:t>15. Future Work – Time and ...</a:t>
            </a:r>
            <a:endParaRPr lang="en-GB" sz="3200" dirty="0">
              <a:latin typeface="+mj-lt"/>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7133</TotalTime>
  <Words>1483</Words>
  <Application>Microsoft Office PowerPoint</Application>
  <PresentationFormat>On-screen Show (4:3)</PresentationFormat>
  <Paragraphs>89</Paragraphs>
  <Slides>15</Slides>
  <Notes>15</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Slide 1</vt:lpstr>
      <vt:lpstr>2. Possible Themes –Time and ...</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Gaming PC</dc:creator>
  <cp:lastModifiedBy>Tester</cp:lastModifiedBy>
  <cp:revision>260</cp:revision>
  <dcterms:created xsi:type="dcterms:W3CDTF">2022-12-29T23:37:54Z</dcterms:created>
  <dcterms:modified xsi:type="dcterms:W3CDTF">2023-01-06T16:54:18Z</dcterms:modified>
</cp:coreProperties>
</file>